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5" r:id="rId4"/>
    <p:sldId id="258" r:id="rId5"/>
    <p:sldId id="261" r:id="rId6"/>
    <p:sldId id="259" r:id="rId7"/>
    <p:sldId id="260" r:id="rId8"/>
    <p:sldId id="264" r:id="rId9"/>
    <p:sldId id="271" r:id="rId10"/>
    <p:sldId id="267" r:id="rId11"/>
    <p:sldId id="262" r:id="rId12"/>
    <p:sldId id="268" r:id="rId13"/>
    <p:sldId id="266" r:id="rId14"/>
    <p:sldId id="269" r:id="rId15"/>
    <p:sldId id="263" r:id="rId16"/>
    <p:sldId id="270"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415" autoAdjust="0"/>
  </p:normalViewPr>
  <p:slideViewPr>
    <p:cSldViewPr snapToGrid="0">
      <p:cViewPr varScale="1">
        <p:scale>
          <a:sx n="68" d="100"/>
          <a:sy n="68" d="100"/>
        </p:scale>
        <p:origin x="12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EB325-2C9F-45ED-84FF-B4F0D018CFD4}" type="datetimeFigureOut">
              <a:rPr lang="en-GB" smtClean="0"/>
              <a:t>23/04/2026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55B7F-B3E7-405D-9B2B-56FFCA022E9E}" type="slidenum">
              <a:rPr lang="en-GB" smtClean="0"/>
              <a:t>‹#›</a:t>
            </a:fld>
            <a:endParaRPr lang="en-GB"/>
          </a:p>
        </p:txBody>
      </p:sp>
    </p:spTree>
    <p:extLst>
      <p:ext uri="{BB962C8B-B14F-4D97-AF65-F5344CB8AC3E}">
        <p14:creationId xmlns:p14="http://schemas.microsoft.com/office/powerpoint/2010/main" val="2336876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B55B7F-B3E7-405D-9B2B-56FFCA022E9E}" type="slidenum">
              <a:rPr lang="en-GB" smtClean="0"/>
              <a:t>1</a:t>
            </a:fld>
            <a:endParaRPr lang="en-GB"/>
          </a:p>
        </p:txBody>
      </p:sp>
    </p:spTree>
    <p:extLst>
      <p:ext uri="{BB962C8B-B14F-4D97-AF65-F5344CB8AC3E}">
        <p14:creationId xmlns:p14="http://schemas.microsoft.com/office/powerpoint/2010/main" val="31701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cfDNA can be detected in many bodily fluids, such as plasma in the blood and ocular fluid in the eyes. As cells die off, their cellular contents are released into the local environment. </a:t>
            </a:r>
          </a:p>
          <a:p>
            <a:pPr marL="171450" indent="-171450">
              <a:buFont typeface="Arial" panose="020B0604020202020204" pitchFamily="34" charset="0"/>
              <a:buChar char="•"/>
            </a:pPr>
            <a:r>
              <a:rPr lang="en-GB" dirty="0"/>
              <a:t>In many tumours, the cellular turnover rate is high. As a results, tumours can release lots of cfDNA into the body. We can utilise this to monitor diseases in a less invasive manner. </a:t>
            </a:r>
          </a:p>
        </p:txBody>
      </p:sp>
      <p:sp>
        <p:nvSpPr>
          <p:cNvPr id="4" name="Slide Number Placeholder 3"/>
          <p:cNvSpPr>
            <a:spLocks noGrp="1"/>
          </p:cNvSpPr>
          <p:nvPr>
            <p:ph type="sldNum" sz="quarter" idx="5"/>
          </p:nvPr>
        </p:nvSpPr>
        <p:spPr/>
        <p:txBody>
          <a:bodyPr/>
          <a:lstStyle/>
          <a:p>
            <a:fld id="{C4B55B7F-B3E7-405D-9B2B-56FFCA022E9E}" type="slidenum">
              <a:rPr lang="en-GB" smtClean="0"/>
              <a:t>12</a:t>
            </a:fld>
            <a:endParaRPr lang="en-GB"/>
          </a:p>
        </p:txBody>
      </p:sp>
    </p:spTree>
    <p:extLst>
      <p:ext uri="{BB962C8B-B14F-4D97-AF65-F5344CB8AC3E}">
        <p14:creationId xmlns:p14="http://schemas.microsoft.com/office/powerpoint/2010/main" val="262997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If caught early, we can treat RB and save the patient’s eye.</a:t>
            </a:r>
          </a:p>
          <a:p>
            <a:pPr marL="171450" indent="-171450">
              <a:buFont typeface="Arial" panose="020B0604020202020204" pitchFamily="34" charset="0"/>
              <a:buChar char="•"/>
            </a:pPr>
            <a:r>
              <a:rPr lang="en-GB" dirty="0"/>
              <a:t>As it’s difficult to monitor disease progression and treatment response, the question was raised if we can detect tumour cfDNA in the ocular fluid.</a:t>
            </a:r>
          </a:p>
          <a:p>
            <a:pPr marL="171450" indent="-171450">
              <a:buFont typeface="Arial" panose="020B0604020202020204" pitchFamily="34" charset="0"/>
              <a:buChar char="•"/>
            </a:pPr>
            <a:r>
              <a:rPr lang="en-GB" dirty="0"/>
              <a:t>This patient unfortunately required eye removal, but allowed us to obtain gDNA from the tumour and cfDNA from the ocular fluid. </a:t>
            </a:r>
          </a:p>
          <a:p>
            <a:pPr marL="171450" indent="-171450">
              <a:buFont typeface="Arial" panose="020B0604020202020204" pitchFamily="34" charset="0"/>
              <a:buChar char="•"/>
            </a:pPr>
            <a:r>
              <a:rPr lang="en-GB" dirty="0"/>
              <a:t>By sequencing both, we could compare to see how representative of the tumour cfDNA could be. From this patient, we were able to see very similar patterns in copy number variants across the genome.</a:t>
            </a:r>
          </a:p>
          <a:p>
            <a:pPr marL="171450" indent="-171450">
              <a:buFont typeface="Arial" panose="020B0604020202020204" pitchFamily="34" charset="0"/>
              <a:buChar char="•"/>
            </a:pPr>
            <a:r>
              <a:rPr lang="en-GB" dirty="0"/>
              <a:t>This suggests we can use ocular fluid as a way to follow tumour progression in child patients, and potentially avoid eye removals. </a:t>
            </a:r>
          </a:p>
          <a:p>
            <a:pPr marL="171450" indent="-171450">
              <a:buFont typeface="Arial" panose="020B0604020202020204" pitchFamily="34" charset="0"/>
              <a:buChar char="•"/>
            </a:pPr>
            <a:r>
              <a:rPr lang="en-GB" dirty="0"/>
              <a:t>One limiting factor is the volume of ocular fluid we can obtain, so further testing is required to see how little fluid we can use and still detect tumour cfDNA.</a:t>
            </a:r>
          </a:p>
        </p:txBody>
      </p:sp>
      <p:sp>
        <p:nvSpPr>
          <p:cNvPr id="4" name="Slide Number Placeholder 3"/>
          <p:cNvSpPr>
            <a:spLocks noGrp="1"/>
          </p:cNvSpPr>
          <p:nvPr>
            <p:ph type="sldNum" sz="quarter" idx="5"/>
          </p:nvPr>
        </p:nvSpPr>
        <p:spPr/>
        <p:txBody>
          <a:bodyPr/>
          <a:lstStyle/>
          <a:p>
            <a:fld id="{C4B55B7F-B3E7-405D-9B2B-56FFCA022E9E}" type="slidenum">
              <a:rPr lang="en-GB" smtClean="0"/>
              <a:t>13</a:t>
            </a:fld>
            <a:endParaRPr lang="en-GB"/>
          </a:p>
        </p:txBody>
      </p:sp>
    </p:spTree>
    <p:extLst>
      <p:ext uri="{BB962C8B-B14F-4D97-AF65-F5344CB8AC3E}">
        <p14:creationId xmlns:p14="http://schemas.microsoft.com/office/powerpoint/2010/main" val="4030616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Its core feature is drug-resistant (refractory) epilepsy that typically starts in childhood, featuring unique focal seizures often occurring at night, accompanied by cognitive decline and behavioural changes.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genome browser screenshot shows the start of chromosome 20, but with many reads having a region which extends prior to the start point. When aligned, these regions mapped to the end of chromosome 20, allowing us to detect this ring formation.</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4B55B7F-B3E7-405D-9B2B-56FFCA022E9E}" type="slidenum">
              <a:rPr lang="en-GB" smtClean="0"/>
              <a:t>16</a:t>
            </a:fld>
            <a:endParaRPr lang="en-GB"/>
          </a:p>
        </p:txBody>
      </p:sp>
    </p:spTree>
    <p:extLst>
      <p:ext uri="{BB962C8B-B14F-4D97-AF65-F5344CB8AC3E}">
        <p14:creationId xmlns:p14="http://schemas.microsoft.com/office/powerpoint/2010/main" val="75792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£300 a genome as you can get 2x whole genome on a good prom run </a:t>
            </a:r>
          </a:p>
        </p:txBody>
      </p:sp>
      <p:sp>
        <p:nvSpPr>
          <p:cNvPr id="4" name="Slide Number Placeholder 3"/>
          <p:cNvSpPr>
            <a:spLocks noGrp="1"/>
          </p:cNvSpPr>
          <p:nvPr>
            <p:ph type="sldNum" sz="quarter" idx="5"/>
          </p:nvPr>
        </p:nvSpPr>
        <p:spPr/>
        <p:txBody>
          <a:bodyPr/>
          <a:lstStyle/>
          <a:p>
            <a:fld id="{C4B55B7F-B3E7-405D-9B2B-56FFCA022E9E}" type="slidenum">
              <a:rPr lang="en-GB" smtClean="0"/>
              <a:t>17</a:t>
            </a:fld>
            <a:endParaRPr lang="en-GB"/>
          </a:p>
        </p:txBody>
      </p:sp>
    </p:spTree>
    <p:extLst>
      <p:ext uri="{BB962C8B-B14F-4D97-AF65-F5344CB8AC3E}">
        <p14:creationId xmlns:p14="http://schemas.microsoft.com/office/powerpoint/2010/main" val="109329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membrane is given a positive charge during sequencing to help attract DNA which is negatively charged. </a:t>
            </a:r>
          </a:p>
          <a:p>
            <a:pPr marL="171450" indent="-171450">
              <a:buFont typeface="Arial" panose="020B0604020202020204" pitchFamily="34" charset="0"/>
              <a:buChar char="•"/>
            </a:pPr>
            <a:r>
              <a:rPr lang="en-GB" dirty="0"/>
              <a:t>The motor protein is a DNA helicase which unwinds the double stranded DNA and allows a single strand to be fed through the pore. </a:t>
            </a:r>
          </a:p>
          <a:p>
            <a:pPr marL="171450" indent="-171450">
              <a:buFont typeface="Arial" panose="020B0604020202020204" pitchFamily="34" charset="0"/>
              <a:buChar char="•"/>
            </a:pPr>
            <a:r>
              <a:rPr lang="en-GB" dirty="0"/>
              <a:t>The conversion of electrical changes into DNA sequences is called base calling. </a:t>
            </a:r>
          </a:p>
        </p:txBody>
      </p:sp>
      <p:sp>
        <p:nvSpPr>
          <p:cNvPr id="4" name="Slide Number Placeholder 3"/>
          <p:cNvSpPr>
            <a:spLocks noGrp="1"/>
          </p:cNvSpPr>
          <p:nvPr>
            <p:ph type="sldNum" sz="quarter" idx="5"/>
          </p:nvPr>
        </p:nvSpPr>
        <p:spPr/>
        <p:txBody>
          <a:bodyPr/>
          <a:lstStyle/>
          <a:p>
            <a:fld id="{C4B55B7F-B3E7-405D-9B2B-56FFCA022E9E}" type="slidenum">
              <a:rPr lang="en-GB" smtClean="0"/>
              <a:t>2</a:t>
            </a:fld>
            <a:endParaRPr lang="en-GB"/>
          </a:p>
        </p:txBody>
      </p:sp>
    </p:spTree>
    <p:extLst>
      <p:ext uri="{BB962C8B-B14F-4D97-AF65-F5344CB8AC3E}">
        <p14:creationId xmlns:p14="http://schemas.microsoft.com/office/powerpoint/2010/main" val="302573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Minion</a:t>
            </a:r>
          </a:p>
          <a:p>
            <a:pPr marL="171450" indent="-171450">
              <a:buFont typeface="Arial" panose="020B0604020202020204" pitchFamily="34" charset="0"/>
              <a:buChar char="•"/>
            </a:pPr>
            <a:r>
              <a:rPr lang="en-GB" dirty="0"/>
              <a:t>Uses minion flow cells which contain up to 1500 pores. </a:t>
            </a:r>
          </a:p>
          <a:p>
            <a:pPr marL="171450" indent="-171450">
              <a:buFont typeface="Arial" panose="020B0604020202020204" pitchFamily="34" charset="0"/>
              <a:buChar char="•"/>
            </a:pPr>
            <a:r>
              <a:rPr lang="en-GB" dirty="0"/>
              <a:t>Portable device which can be used on the go. Talk about example of lab using this in Peru jungle to monitor diseases carried by mosquitoes.</a:t>
            </a:r>
          </a:p>
          <a:p>
            <a:pPr marL="171450" indent="-171450">
              <a:buFont typeface="Arial" panose="020B0604020202020204" pitchFamily="34" charset="0"/>
              <a:buChar char="•"/>
            </a:pPr>
            <a:r>
              <a:rPr lang="en-GB" dirty="0"/>
              <a:t>Also used on ISS…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err="1"/>
              <a:t>Gridion</a:t>
            </a:r>
            <a:endParaRPr lang="en-GB" dirty="0"/>
          </a:p>
          <a:p>
            <a:pPr marL="171450" indent="-171450">
              <a:buFont typeface="Arial" panose="020B0604020202020204" pitchFamily="34" charset="0"/>
              <a:buChar char="•"/>
            </a:pPr>
            <a:r>
              <a:rPr lang="en-GB" dirty="0"/>
              <a:t>Larger sequencer which can sequence up to 5 minion flow cells at a time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err="1"/>
              <a:t>Promethion</a:t>
            </a:r>
            <a:endParaRPr lang="en-GB" dirty="0"/>
          </a:p>
          <a:p>
            <a:pPr marL="171450" indent="-171450">
              <a:buFont typeface="Arial" panose="020B0604020202020204" pitchFamily="34" charset="0"/>
              <a:buChar char="•"/>
            </a:pPr>
            <a:r>
              <a:rPr lang="en-GB" dirty="0"/>
              <a:t>Biggest sequencer currently commercially available</a:t>
            </a:r>
          </a:p>
          <a:p>
            <a:pPr marL="171450" indent="-171450">
              <a:buFont typeface="Arial" panose="020B0604020202020204" pitchFamily="34" charset="0"/>
              <a:buChar char="•"/>
            </a:pPr>
            <a:r>
              <a:rPr lang="en-GB" dirty="0"/>
              <a:t>Uses specific </a:t>
            </a:r>
            <a:r>
              <a:rPr lang="en-GB" dirty="0" err="1"/>
              <a:t>promethion</a:t>
            </a:r>
            <a:r>
              <a:rPr lang="en-GB" dirty="0"/>
              <a:t> flow cells which contain up to 10000 pores each</a:t>
            </a:r>
          </a:p>
          <a:p>
            <a:pPr marL="171450" indent="-171450">
              <a:buFont typeface="Arial" panose="020B0604020202020204" pitchFamily="34" charset="0"/>
              <a:buChar char="•"/>
            </a:pPr>
            <a:r>
              <a:rPr lang="en-GB" dirty="0"/>
              <a:t>You can sequence up to 24 flow cells at once on the 24 unit, and 48 on the 48 unit</a:t>
            </a:r>
          </a:p>
        </p:txBody>
      </p:sp>
      <p:sp>
        <p:nvSpPr>
          <p:cNvPr id="4" name="Slide Number Placeholder 3"/>
          <p:cNvSpPr>
            <a:spLocks noGrp="1"/>
          </p:cNvSpPr>
          <p:nvPr>
            <p:ph type="sldNum" sz="quarter" idx="5"/>
          </p:nvPr>
        </p:nvSpPr>
        <p:spPr/>
        <p:txBody>
          <a:bodyPr/>
          <a:lstStyle/>
          <a:p>
            <a:fld id="{C4B55B7F-B3E7-405D-9B2B-56FFCA022E9E}" type="slidenum">
              <a:rPr lang="en-GB" smtClean="0"/>
              <a:t>3</a:t>
            </a:fld>
            <a:endParaRPr lang="en-GB"/>
          </a:p>
        </p:txBody>
      </p:sp>
    </p:spTree>
    <p:extLst>
      <p:ext uri="{BB962C8B-B14F-4D97-AF65-F5344CB8AC3E}">
        <p14:creationId xmlns:p14="http://schemas.microsoft.com/office/powerpoint/2010/main" val="352123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Most library prep methods can be completed in a morning, and you can have your sample loaded onto the sequencer by the end of the day </a:t>
            </a:r>
          </a:p>
          <a:p>
            <a:pPr marL="171450" indent="-171450">
              <a:buFont typeface="Arial" panose="020B0604020202020204" pitchFamily="34" charset="0"/>
              <a:buChar char="•"/>
            </a:pPr>
            <a:r>
              <a:rPr lang="en-GB" dirty="0"/>
              <a:t>As there is no amplification steps in the standard protocols, you maintain the methylation pattern on DNA which can be detected</a:t>
            </a:r>
          </a:p>
          <a:p>
            <a:pPr marL="171450" indent="-171450">
              <a:buFont typeface="Arial" panose="020B0604020202020204" pitchFamily="34" charset="0"/>
              <a:buChar char="•"/>
            </a:pPr>
            <a:r>
              <a:rPr lang="en-GB" dirty="0"/>
              <a:t>Much like other sequencing methods, you’re able to barcode samples and then pool together into one library. This can be a cost effective way of getting the most data for your money</a:t>
            </a:r>
          </a:p>
          <a:p>
            <a:pPr marL="171450" indent="-171450">
              <a:buFont typeface="Arial" panose="020B0604020202020204" pitchFamily="34" charset="0"/>
              <a:buChar char="•"/>
            </a:pPr>
            <a:r>
              <a:rPr lang="en-GB" dirty="0"/>
              <a:t>Using adaptive sampling, you can input genes/chromosomal regions you wish to be sequenced. Anything which doesn’t align with your targets will be removed from the pore and not sequenced. </a:t>
            </a:r>
          </a:p>
          <a:p>
            <a:pPr marL="171450" indent="-171450">
              <a:buFont typeface="Arial" panose="020B0604020202020204" pitchFamily="34" charset="0"/>
              <a:buChar char="•"/>
            </a:pPr>
            <a:r>
              <a:rPr lang="en-GB" dirty="0"/>
              <a:t>ONT utilizes live sequencing, allowing you to begin to analyse your data whilst the sequencing run is still active</a:t>
            </a:r>
          </a:p>
          <a:p>
            <a:pPr marL="171450" indent="-171450">
              <a:buFont typeface="Arial" panose="020B0604020202020204" pitchFamily="34" charset="0"/>
              <a:buChar char="•"/>
            </a:pPr>
            <a:r>
              <a:rPr lang="en-GB" dirty="0"/>
              <a:t>£300 a genome as you can get 2x whole genome on a good prom run. Previously used flow cells can be enzymatically washed, allowing you to load a new library and sequence. This can be very cost effective. </a:t>
            </a:r>
          </a:p>
          <a:p>
            <a:pPr marL="171450" indent="-171450">
              <a:buFont typeface="Arial" panose="020B0604020202020204" pitchFamily="34" charset="0"/>
              <a:buChar char="•"/>
            </a:pPr>
            <a:r>
              <a:rPr lang="en-GB" dirty="0"/>
              <a:t>Conventional short read methods require you to chop up samples to a few hundred bp in length. This may result in changes such as indels and SNVs to be missed. Longer reads help us to see a clearer picture of the genomes structure and allow us to spot these changes that may be missed using short read methods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4B55B7F-B3E7-405D-9B2B-56FFCA022E9E}" type="slidenum">
              <a:rPr lang="en-GB" smtClean="0"/>
              <a:t>4</a:t>
            </a:fld>
            <a:endParaRPr lang="en-GB"/>
          </a:p>
        </p:txBody>
      </p:sp>
    </p:spTree>
    <p:extLst>
      <p:ext uri="{BB962C8B-B14F-4D97-AF65-F5344CB8AC3E}">
        <p14:creationId xmlns:p14="http://schemas.microsoft.com/office/powerpoint/2010/main" val="405863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Haplotype phasing can be used to distinguish between maternal or paternal homologs.</a:t>
            </a:r>
          </a:p>
          <a:p>
            <a:pPr marL="171450" indent="-171450">
              <a:buFont typeface="Arial" panose="020B0604020202020204" pitchFamily="34" charset="0"/>
              <a:buChar char="•"/>
            </a:pPr>
            <a:r>
              <a:rPr lang="en-GB" dirty="0"/>
              <a:t>Methylation on cytosine (5 methyl and 5 hydroxymethyl) and adenosine (6 methyl). Observe epigenetic marks typical of gene suppression. Big this up and say how we can get this from native DNA and don’t need to perform any modifications during the library prep, i.e. bisulfide conversion. All this requires is a higher accuracy with </a:t>
            </a:r>
            <a:r>
              <a:rPr lang="en-GB" dirty="0" err="1"/>
              <a:t>basecalling</a:t>
            </a:r>
            <a:r>
              <a:rPr lang="en-GB" dirty="0"/>
              <a:t> to see the electrical changes between normal and methylated bases.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4B55B7F-B3E7-405D-9B2B-56FFCA022E9E}" type="slidenum">
              <a:rPr lang="en-GB" smtClean="0"/>
              <a:t>5</a:t>
            </a:fld>
            <a:endParaRPr lang="en-GB"/>
          </a:p>
        </p:txBody>
      </p:sp>
    </p:spTree>
    <p:extLst>
      <p:ext uri="{BB962C8B-B14F-4D97-AF65-F5344CB8AC3E}">
        <p14:creationId xmlns:p14="http://schemas.microsoft.com/office/powerpoint/2010/main" val="250416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Such examples include cultured cells, primary tissue samples, and blood. Talk about project which used sorted cell population from patient blood samples. </a:t>
            </a:r>
          </a:p>
          <a:p>
            <a:pPr marL="171450" indent="-171450">
              <a:buFont typeface="Arial" panose="020B0604020202020204" pitchFamily="34" charset="0"/>
              <a:buChar char="•"/>
            </a:pPr>
            <a:r>
              <a:rPr lang="en-GB" dirty="0"/>
              <a:t>Really long fragments can potentially block pores and stop them from sequencing. Shearing to 10-20kb may improve the data output</a:t>
            </a:r>
          </a:p>
          <a:p>
            <a:pPr marL="171450" indent="-171450">
              <a:buFont typeface="Arial" panose="020B0604020202020204" pitchFamily="34" charset="0"/>
              <a:buChar char="•"/>
            </a:pPr>
            <a:r>
              <a:rPr lang="en-GB" dirty="0"/>
              <a:t>As mentioned before, barcoding can help reduce costs, but will come at the expense of reduced data per sample</a:t>
            </a:r>
          </a:p>
          <a:p>
            <a:pPr marL="171450" indent="-171450">
              <a:buFont typeface="Arial" panose="020B0604020202020204" pitchFamily="34" charset="0"/>
              <a:buChar char="•"/>
            </a:pPr>
            <a:r>
              <a:rPr lang="en-GB" dirty="0"/>
              <a:t>We aim for approximately 90gb of data per sample, which equates to 30x coverage across the genome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4B55B7F-B3E7-405D-9B2B-56FFCA022E9E}" type="slidenum">
              <a:rPr lang="en-GB" smtClean="0"/>
              <a:t>7</a:t>
            </a:fld>
            <a:endParaRPr lang="en-GB"/>
          </a:p>
        </p:txBody>
      </p:sp>
    </p:spTree>
    <p:extLst>
      <p:ext uri="{BB962C8B-B14F-4D97-AF65-F5344CB8AC3E}">
        <p14:creationId xmlns:p14="http://schemas.microsoft.com/office/powerpoint/2010/main" val="202135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can use reporters to characterise tumours and observe the driver mutations, as well as any other potentially important mutations. This may allow for a more tailored approach to treating patients, and allow clinicians to separate out different patients into alternative treatment pathways.</a:t>
            </a:r>
          </a:p>
          <a:p>
            <a:pPr marL="171450" indent="-171450">
              <a:buFont typeface="Arial" panose="020B0604020202020204" pitchFamily="34" charset="0"/>
              <a:buChar char="•"/>
            </a:pPr>
            <a:r>
              <a:rPr lang="en-GB" dirty="0"/>
              <a:t>Desmoid tumours are an aggressive form of fibromatosis which can be locally invasive. Commonly driven by mutations to beta catenin and APC.</a:t>
            </a:r>
          </a:p>
          <a:p>
            <a:pPr marL="171450" indent="-171450">
              <a:buFont typeface="Arial" panose="020B0604020202020204" pitchFamily="34" charset="0"/>
              <a:buChar char="•"/>
            </a:pPr>
            <a:r>
              <a:rPr lang="en-GB" dirty="0"/>
              <a:t>This patient had the typical mutation to beta catenin. Further mutations observed to such genes as SMARC4A, which is part of the SWI/SNF signalling pathway.</a:t>
            </a:r>
          </a:p>
        </p:txBody>
      </p:sp>
      <p:sp>
        <p:nvSpPr>
          <p:cNvPr id="4" name="Slide Number Placeholder 3"/>
          <p:cNvSpPr>
            <a:spLocks noGrp="1"/>
          </p:cNvSpPr>
          <p:nvPr>
            <p:ph type="sldNum" sz="quarter" idx="5"/>
          </p:nvPr>
        </p:nvSpPr>
        <p:spPr/>
        <p:txBody>
          <a:bodyPr/>
          <a:lstStyle/>
          <a:p>
            <a:fld id="{C4B55B7F-B3E7-405D-9B2B-56FFCA022E9E}" type="slidenum">
              <a:rPr lang="en-GB" smtClean="0"/>
              <a:t>8</a:t>
            </a:fld>
            <a:endParaRPr lang="en-GB"/>
          </a:p>
        </p:txBody>
      </p:sp>
    </p:spTree>
    <p:extLst>
      <p:ext uri="{BB962C8B-B14F-4D97-AF65-F5344CB8AC3E}">
        <p14:creationId xmlns:p14="http://schemas.microsoft.com/office/powerpoint/2010/main" val="115035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 ONT sequencing is an “active process”, data can be pulled out whilst the sequencing run is still happening.</a:t>
            </a:r>
          </a:p>
          <a:p>
            <a:pPr marL="171450" indent="-171450">
              <a:buFont typeface="Arial" panose="020B0604020202020204" pitchFamily="34" charset="0"/>
              <a:buChar char="•"/>
            </a:pPr>
            <a:r>
              <a:rPr lang="en-GB" dirty="0"/>
              <a:t>This allows for reporting and classification very early on during the sequencing run. As the run continues, there will be more reads generated and result in a higher confidence in classifying the brain tumour.</a:t>
            </a:r>
          </a:p>
          <a:p>
            <a:pPr marL="171450" indent="-171450">
              <a:buFont typeface="Arial" panose="020B0604020202020204" pitchFamily="34" charset="0"/>
              <a:buChar char="•"/>
            </a:pPr>
            <a:r>
              <a:rPr lang="en-GB" dirty="0"/>
              <a:t>Oligodendrogliomas are less aggressive and the patient may have a better chance at survival. The results of this reporter could help guide clinicians towards more specific treatment methods depending on the type of tumour.</a:t>
            </a:r>
          </a:p>
          <a:p>
            <a:pPr marL="171450" indent="-171450">
              <a:buFont typeface="Arial" panose="020B0604020202020204" pitchFamily="34" charset="0"/>
              <a:buChar char="•"/>
            </a:pPr>
            <a:r>
              <a:rPr lang="en-GB" dirty="0"/>
              <a:t>This is a pilot study, and the results from ONT are used alongside traditional sequencing methods. However, it is hopeful that in the future this method would be the go to way for brain tumour diagnosis. </a:t>
            </a:r>
          </a:p>
          <a:p>
            <a:pPr marL="171450" indent="-171450">
              <a:buFont typeface="Arial" panose="020B0604020202020204" pitchFamily="34" charset="0"/>
              <a:buChar char="•"/>
            </a:pPr>
            <a:r>
              <a:rPr lang="en-GB" dirty="0"/>
              <a:t>Using flushed flow cells to reduce costs. </a:t>
            </a:r>
          </a:p>
        </p:txBody>
      </p:sp>
      <p:sp>
        <p:nvSpPr>
          <p:cNvPr id="4" name="Slide Number Placeholder 3"/>
          <p:cNvSpPr>
            <a:spLocks noGrp="1"/>
          </p:cNvSpPr>
          <p:nvPr>
            <p:ph type="sldNum" sz="quarter" idx="5"/>
          </p:nvPr>
        </p:nvSpPr>
        <p:spPr/>
        <p:txBody>
          <a:bodyPr/>
          <a:lstStyle/>
          <a:p>
            <a:fld id="{C4B55B7F-B3E7-405D-9B2B-56FFCA022E9E}" type="slidenum">
              <a:rPr lang="en-GB" smtClean="0"/>
              <a:t>9</a:t>
            </a:fld>
            <a:endParaRPr lang="en-GB"/>
          </a:p>
        </p:txBody>
      </p:sp>
    </p:spTree>
    <p:extLst>
      <p:ext uri="{BB962C8B-B14F-4D97-AF65-F5344CB8AC3E}">
        <p14:creationId xmlns:p14="http://schemas.microsoft.com/office/powerpoint/2010/main" val="327182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Can be as low as ~100bp in length, so can be very similar to Illumina</a:t>
            </a:r>
          </a:p>
        </p:txBody>
      </p:sp>
      <p:sp>
        <p:nvSpPr>
          <p:cNvPr id="4" name="Slide Number Placeholder 3"/>
          <p:cNvSpPr>
            <a:spLocks noGrp="1"/>
          </p:cNvSpPr>
          <p:nvPr>
            <p:ph type="sldNum" sz="quarter" idx="5"/>
          </p:nvPr>
        </p:nvSpPr>
        <p:spPr/>
        <p:txBody>
          <a:bodyPr/>
          <a:lstStyle/>
          <a:p>
            <a:fld id="{C4B55B7F-B3E7-405D-9B2B-56FFCA022E9E}" type="slidenum">
              <a:rPr lang="en-GB" smtClean="0"/>
              <a:t>11</a:t>
            </a:fld>
            <a:endParaRPr lang="en-GB"/>
          </a:p>
        </p:txBody>
      </p:sp>
    </p:spTree>
    <p:extLst>
      <p:ext uri="{BB962C8B-B14F-4D97-AF65-F5344CB8AC3E}">
        <p14:creationId xmlns:p14="http://schemas.microsoft.com/office/powerpoint/2010/main" val="9413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3807-E76F-FD10-9071-57576EF378D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EDAF9C6-D91D-BEB3-003B-1AED19EA0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D3F34E8-0E26-1835-D1F7-A3BC7B587EB4}"/>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5" name="Footer Placeholder 4">
            <a:extLst>
              <a:ext uri="{FF2B5EF4-FFF2-40B4-BE49-F238E27FC236}">
                <a16:creationId xmlns:a16="http://schemas.microsoft.com/office/drawing/2014/main" id="{CFB8EE2A-A6A8-C5D5-B149-3EA430EF72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7C47B8-E443-9871-6E07-FD5668D538B2}"/>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2106632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0DAC-4157-0D07-2914-0A6801CE705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FE4485F-BF5C-1AE0-6BE9-52E6206F077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6C64FF-6F65-5272-5C78-56F76A54A33D}"/>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5" name="Footer Placeholder 4">
            <a:extLst>
              <a:ext uri="{FF2B5EF4-FFF2-40B4-BE49-F238E27FC236}">
                <a16:creationId xmlns:a16="http://schemas.microsoft.com/office/drawing/2014/main" id="{411561C0-3D2E-DF9B-2449-F4D820FB14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E651B-8B34-7C48-74ED-C43ECFB11042}"/>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3339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98FE1-F5A8-BF19-98A1-397D5A4980A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AE6F468-232D-DB64-5F26-B5906387D48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22098C-DCA0-C16C-2E2A-38335C455E73}"/>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5" name="Footer Placeholder 4">
            <a:extLst>
              <a:ext uri="{FF2B5EF4-FFF2-40B4-BE49-F238E27FC236}">
                <a16:creationId xmlns:a16="http://schemas.microsoft.com/office/drawing/2014/main" id="{02C241B5-00E5-C7AD-4539-C3A10BC5D6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C1EF3D-55D5-3C7F-C992-F712FDB7B379}"/>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405913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5062-D5AD-1412-5E5C-120F3E7486D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FEFE90A-547A-2B11-22BA-0B98E8625A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880040-8C91-49D1-AAD2-7F1438A41381}"/>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5" name="Footer Placeholder 4">
            <a:extLst>
              <a:ext uri="{FF2B5EF4-FFF2-40B4-BE49-F238E27FC236}">
                <a16:creationId xmlns:a16="http://schemas.microsoft.com/office/drawing/2014/main" id="{6C637B5F-6AA2-7F48-E667-D202FCB4D1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C73C0-070E-17AA-BBFA-CFD2A1A0BDB7}"/>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261045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8130-DA97-B333-C9F3-11BBA5BCCAF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088C985-5493-812E-C7E0-429D1220EA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E52FE47-B2B9-2D4D-E5E6-9DDD5758D125}"/>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5" name="Footer Placeholder 4">
            <a:extLst>
              <a:ext uri="{FF2B5EF4-FFF2-40B4-BE49-F238E27FC236}">
                <a16:creationId xmlns:a16="http://schemas.microsoft.com/office/drawing/2014/main" id="{4481CEEA-E59F-442D-D782-201CD7A3B8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727B26-80DA-4EBD-F548-C8FE58D76996}"/>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58163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7B96-7E49-E706-35C5-CB2973D325F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06931AE-D4CB-489B-4814-DDC6806532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952EE1D-7FEF-FC2D-FD75-19D5EC96CE0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F7299A7-A4C7-1EEE-87B8-F6202B94CFBD}"/>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6" name="Footer Placeholder 5">
            <a:extLst>
              <a:ext uri="{FF2B5EF4-FFF2-40B4-BE49-F238E27FC236}">
                <a16:creationId xmlns:a16="http://schemas.microsoft.com/office/drawing/2014/main" id="{2A202902-491A-D939-DBD5-F4DF22619E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4ACBF4-7629-ED66-F4D6-E25350ACF1BB}"/>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395345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DCD3-E50A-00B7-12D9-AD23709D859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181445D-1EDF-B42D-D351-A708733021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41C2C3-9519-8723-F1F4-AF4327E0B0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CFC4741-31FE-771B-19ED-B9C9994726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77F9690-F61E-FCDF-B9DB-9952978AAC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3C2CC54-8446-0213-A009-7A7452CE4F23}"/>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8" name="Footer Placeholder 7">
            <a:extLst>
              <a:ext uri="{FF2B5EF4-FFF2-40B4-BE49-F238E27FC236}">
                <a16:creationId xmlns:a16="http://schemas.microsoft.com/office/drawing/2014/main" id="{DFB3914C-D288-C2B3-1C75-3F5E51E1BE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917213-A820-D08E-B58E-8A408F00A207}"/>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2528905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EDC5-795E-2D38-E8F6-77A626F28B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C4F0247-9FE5-8A15-7F56-4B3EACBF4FA8}"/>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4" name="Footer Placeholder 3">
            <a:extLst>
              <a:ext uri="{FF2B5EF4-FFF2-40B4-BE49-F238E27FC236}">
                <a16:creationId xmlns:a16="http://schemas.microsoft.com/office/drawing/2014/main" id="{FCD46A8F-F7FD-A45E-8D84-D4B6EFBA2B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4F9E46-3334-DBF5-F48C-005FADC99A97}"/>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73057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2FDC6-DC3F-2650-7405-5B8201140A12}"/>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3" name="Footer Placeholder 2">
            <a:extLst>
              <a:ext uri="{FF2B5EF4-FFF2-40B4-BE49-F238E27FC236}">
                <a16:creationId xmlns:a16="http://schemas.microsoft.com/office/drawing/2014/main" id="{65BDA2CD-18EE-0F1C-2C4A-97458A4169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47A4BA-3BBC-2919-A50D-2C52DE26DFBC}"/>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144444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F741-A33F-8695-7E28-2153E3985C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B9400F6-92A2-A581-DDCD-ECCCA8E75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334DABC-08EE-404A-C97E-435014617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E08CBD-ED14-EB61-C98F-D424D650F609}"/>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6" name="Footer Placeholder 5">
            <a:extLst>
              <a:ext uri="{FF2B5EF4-FFF2-40B4-BE49-F238E27FC236}">
                <a16:creationId xmlns:a16="http://schemas.microsoft.com/office/drawing/2014/main" id="{9504B59E-7E56-A020-9179-F1EFB3204A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4072BA-0690-3384-F0A4-048C3567A7EF}"/>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4180575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8406-A724-42A9-B1EC-4F9F1E16F5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5120B3B-9B6E-112A-89F7-916699819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F95D2FC-E06D-8B91-5B86-D2FB4CE6C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55DDBE-8DDD-1419-66CD-AC4311BDBA99}"/>
              </a:ext>
            </a:extLst>
          </p:cNvPr>
          <p:cNvSpPr>
            <a:spLocks noGrp="1"/>
          </p:cNvSpPr>
          <p:nvPr>
            <p:ph type="dt" sz="half" idx="10"/>
          </p:nvPr>
        </p:nvSpPr>
        <p:spPr/>
        <p:txBody>
          <a:bodyPr/>
          <a:lstStyle/>
          <a:p>
            <a:fld id="{874D9E77-7DAB-492B-8347-14B0F003EF5B}" type="datetimeFigureOut">
              <a:rPr lang="en-GB" smtClean="0"/>
              <a:t>23/04/2026</a:t>
            </a:fld>
            <a:endParaRPr lang="en-GB"/>
          </a:p>
        </p:txBody>
      </p:sp>
      <p:sp>
        <p:nvSpPr>
          <p:cNvPr id="6" name="Footer Placeholder 5">
            <a:extLst>
              <a:ext uri="{FF2B5EF4-FFF2-40B4-BE49-F238E27FC236}">
                <a16:creationId xmlns:a16="http://schemas.microsoft.com/office/drawing/2014/main" id="{39E170BF-5848-9962-BF45-F4760E2F2C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48B543-7ADE-2F51-4BDB-437738949FC1}"/>
              </a:ext>
            </a:extLst>
          </p:cNvPr>
          <p:cNvSpPr>
            <a:spLocks noGrp="1"/>
          </p:cNvSpPr>
          <p:nvPr>
            <p:ph type="sldNum" sz="quarter" idx="12"/>
          </p:nvPr>
        </p:nvSpPr>
        <p:spPr/>
        <p:txBody>
          <a:bodyPr/>
          <a:lstStyle/>
          <a:p>
            <a:fld id="{D765E795-637A-4359-A589-3AF4EDDA4019}" type="slidenum">
              <a:rPr lang="en-GB" smtClean="0"/>
              <a:t>‹#›</a:t>
            </a:fld>
            <a:endParaRPr lang="en-GB"/>
          </a:p>
        </p:txBody>
      </p:sp>
    </p:spTree>
    <p:extLst>
      <p:ext uri="{BB962C8B-B14F-4D97-AF65-F5344CB8AC3E}">
        <p14:creationId xmlns:p14="http://schemas.microsoft.com/office/powerpoint/2010/main" val="125034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934F4-D582-4B65-24F0-2E89EE25F1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8ECBA71-A153-8E04-8106-4E56742C76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996D921-7597-B719-BB29-A7DF3DE4C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4D9E77-7DAB-492B-8347-14B0F003EF5B}" type="datetimeFigureOut">
              <a:rPr lang="en-GB" smtClean="0"/>
              <a:t>23/04/2026</a:t>
            </a:fld>
            <a:endParaRPr lang="en-GB"/>
          </a:p>
        </p:txBody>
      </p:sp>
      <p:sp>
        <p:nvSpPr>
          <p:cNvPr id="5" name="Footer Placeholder 4">
            <a:extLst>
              <a:ext uri="{FF2B5EF4-FFF2-40B4-BE49-F238E27FC236}">
                <a16:creationId xmlns:a16="http://schemas.microsoft.com/office/drawing/2014/main" id="{D80A2B73-F00E-E5F4-1E9F-A1063026D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36D8A17-D2F5-4F24-76BD-0AA277CE5C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65E795-637A-4359-A589-3AF4EDDA4019}" type="slidenum">
              <a:rPr lang="en-GB" smtClean="0"/>
              <a:t>‹#›</a:t>
            </a:fld>
            <a:endParaRPr lang="en-GB"/>
          </a:p>
        </p:txBody>
      </p:sp>
    </p:spTree>
    <p:extLst>
      <p:ext uri="{BB962C8B-B14F-4D97-AF65-F5344CB8AC3E}">
        <p14:creationId xmlns:p14="http://schemas.microsoft.com/office/powerpoint/2010/main" val="164756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F132571-5D99-0C86-E06B-92E4E7791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77" r="23058"/>
          <a:stretch>
            <a:fillRect/>
          </a:stretch>
        </p:blipFill>
        <p:spPr bwMode="auto">
          <a:xfrm>
            <a:off x="5019504" y="0"/>
            <a:ext cx="7172496" cy="6858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AB11DCC-DAD4-3020-3990-D5872D26B6B3}"/>
              </a:ext>
            </a:extLst>
          </p:cNvPr>
          <p:cNvSpPr/>
          <p:nvPr/>
        </p:nvSpPr>
        <p:spPr>
          <a:xfrm>
            <a:off x="-630620" y="-675861"/>
            <a:ext cx="6554342" cy="8229600"/>
          </a:xfrm>
          <a:prstGeom prst="rect">
            <a:avLst/>
          </a:prstGeom>
          <a:solidFill>
            <a:srgbClr val="B1EFFF"/>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353DD827-CFE3-0BE8-0B8E-C7CA3FBD5383}"/>
              </a:ext>
            </a:extLst>
          </p:cNvPr>
          <p:cNvSpPr>
            <a:spLocks noGrp="1"/>
          </p:cNvSpPr>
          <p:nvPr>
            <p:ph type="subTitle" idx="1"/>
          </p:nvPr>
        </p:nvSpPr>
        <p:spPr>
          <a:xfrm>
            <a:off x="147145" y="3701572"/>
            <a:ext cx="4792717" cy="1289955"/>
          </a:xfrm>
        </p:spPr>
        <p:txBody>
          <a:bodyPr>
            <a:normAutofit/>
          </a:bodyPr>
          <a:lstStyle/>
          <a:p>
            <a:pPr algn="l"/>
            <a:r>
              <a:rPr lang="en-GB" sz="2800" dirty="0"/>
              <a:t>Luke Ames </a:t>
            </a:r>
          </a:p>
          <a:p>
            <a:pPr algn="l"/>
            <a:r>
              <a:rPr lang="en-GB" sz="1600" dirty="0"/>
              <a:t>Senior Research Technician &amp; PhD Student</a:t>
            </a:r>
          </a:p>
          <a:p>
            <a:pPr algn="l"/>
            <a:r>
              <a:rPr lang="en-GB" sz="1600" dirty="0"/>
              <a:t>Andrew Beggs Lab, University of Birmingham</a:t>
            </a:r>
          </a:p>
        </p:txBody>
      </p:sp>
      <p:sp>
        <p:nvSpPr>
          <p:cNvPr id="2" name="Title 1">
            <a:extLst>
              <a:ext uri="{FF2B5EF4-FFF2-40B4-BE49-F238E27FC236}">
                <a16:creationId xmlns:a16="http://schemas.microsoft.com/office/drawing/2014/main" id="{B679A388-89FC-677E-9EA9-A51944AEFFCD}"/>
              </a:ext>
            </a:extLst>
          </p:cNvPr>
          <p:cNvSpPr>
            <a:spLocks noGrp="1"/>
          </p:cNvSpPr>
          <p:nvPr>
            <p:ph type="ctrTitle"/>
          </p:nvPr>
        </p:nvSpPr>
        <p:spPr>
          <a:xfrm>
            <a:off x="147145" y="1672724"/>
            <a:ext cx="5318234" cy="1753591"/>
          </a:xfrm>
        </p:spPr>
        <p:txBody>
          <a:bodyPr/>
          <a:lstStyle/>
          <a:p>
            <a:pPr algn="l"/>
            <a:r>
              <a:rPr lang="en-GB" dirty="0"/>
              <a:t>There’s More to Nanopore</a:t>
            </a:r>
          </a:p>
        </p:txBody>
      </p:sp>
      <p:pic>
        <p:nvPicPr>
          <p:cNvPr id="6" name="Picture 6">
            <a:extLst>
              <a:ext uri="{FF2B5EF4-FFF2-40B4-BE49-F238E27FC236}">
                <a16:creationId xmlns:a16="http://schemas.microsoft.com/office/drawing/2014/main" id="{377BB81E-E94F-9D3A-B94F-22C3C39AE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05" y="6306522"/>
            <a:ext cx="1537378" cy="38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08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89569-B52E-D7A4-DBB0-8C71EDCB0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B6048-A07F-AEAD-17B2-8735DC7268BC}"/>
              </a:ext>
            </a:extLst>
          </p:cNvPr>
          <p:cNvSpPr>
            <a:spLocks noGrp="1"/>
          </p:cNvSpPr>
          <p:nvPr>
            <p:ph type="title"/>
          </p:nvPr>
        </p:nvSpPr>
        <p:spPr>
          <a:xfrm>
            <a:off x="0" y="0"/>
            <a:ext cx="4714875" cy="1080000"/>
          </a:xfrm>
        </p:spPr>
        <p:txBody>
          <a:bodyPr/>
          <a:lstStyle/>
          <a:p>
            <a:r>
              <a:rPr lang="en-GB" dirty="0"/>
              <a:t>Types of ONT inputs</a:t>
            </a:r>
          </a:p>
        </p:txBody>
      </p:sp>
      <p:sp>
        <p:nvSpPr>
          <p:cNvPr id="4" name="Rectangle: Rounded Corners 3">
            <a:extLst>
              <a:ext uri="{FF2B5EF4-FFF2-40B4-BE49-F238E27FC236}">
                <a16:creationId xmlns:a16="http://schemas.microsoft.com/office/drawing/2014/main" id="{364088C8-353E-405B-F283-947C8B679DB3}"/>
              </a:ext>
            </a:extLst>
          </p:cNvPr>
          <p:cNvSpPr/>
          <p:nvPr/>
        </p:nvSpPr>
        <p:spPr>
          <a:xfrm>
            <a:off x="636324" y="1672170"/>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Short read fragments</a:t>
            </a:r>
          </a:p>
          <a:p>
            <a:pPr algn="ctr"/>
            <a:endParaRPr lang="en-GB" sz="2000" dirty="0"/>
          </a:p>
          <a:p>
            <a:pPr algn="ctr"/>
            <a:r>
              <a:rPr lang="en-GB" sz="2000" dirty="0"/>
              <a:t>Below 1kb in length</a:t>
            </a:r>
            <a:endParaRPr lang="en-GB" dirty="0"/>
          </a:p>
        </p:txBody>
      </p:sp>
      <p:sp>
        <p:nvSpPr>
          <p:cNvPr id="5" name="Rectangle: Rounded Corners 4">
            <a:extLst>
              <a:ext uri="{FF2B5EF4-FFF2-40B4-BE49-F238E27FC236}">
                <a16:creationId xmlns:a16="http://schemas.microsoft.com/office/drawing/2014/main" id="{159E6B12-A6C3-B5B2-1ECF-2B005C82E8EE}"/>
              </a:ext>
            </a:extLst>
          </p:cNvPr>
          <p:cNvSpPr/>
          <p:nvPr/>
        </p:nvSpPr>
        <p:spPr>
          <a:xfrm>
            <a:off x="4461641" y="1681429"/>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Long read fragments</a:t>
            </a:r>
          </a:p>
          <a:p>
            <a:pPr algn="ctr"/>
            <a:endParaRPr lang="en-GB" sz="2000" dirty="0"/>
          </a:p>
          <a:p>
            <a:pPr algn="ctr"/>
            <a:r>
              <a:rPr lang="en-GB" sz="2000" dirty="0"/>
              <a:t>Commonly between 10 to 100kb</a:t>
            </a:r>
            <a:endParaRPr lang="en-GB" dirty="0"/>
          </a:p>
        </p:txBody>
      </p:sp>
      <p:sp>
        <p:nvSpPr>
          <p:cNvPr id="6" name="Rectangle: Rounded Corners 5">
            <a:extLst>
              <a:ext uri="{FF2B5EF4-FFF2-40B4-BE49-F238E27FC236}">
                <a16:creationId xmlns:a16="http://schemas.microsoft.com/office/drawing/2014/main" id="{E2C5C49E-D529-2726-0F82-E13231AC3775}"/>
              </a:ext>
            </a:extLst>
          </p:cNvPr>
          <p:cNvSpPr/>
          <p:nvPr/>
        </p:nvSpPr>
        <p:spPr>
          <a:xfrm>
            <a:off x="8286958" y="1690688"/>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Ultra high molecular weight</a:t>
            </a:r>
          </a:p>
          <a:p>
            <a:pPr algn="ctr"/>
            <a:endParaRPr lang="en-GB" sz="2000" dirty="0"/>
          </a:p>
          <a:p>
            <a:pPr algn="ctr"/>
            <a:r>
              <a:rPr lang="en-GB" sz="2000" dirty="0"/>
              <a:t>Exceeding 100kb in length</a:t>
            </a:r>
            <a:endParaRPr lang="en-GB" dirty="0"/>
          </a:p>
        </p:txBody>
      </p:sp>
      <p:sp>
        <p:nvSpPr>
          <p:cNvPr id="3" name="Rectangle: Rounded Corners 2">
            <a:extLst>
              <a:ext uri="{FF2B5EF4-FFF2-40B4-BE49-F238E27FC236}">
                <a16:creationId xmlns:a16="http://schemas.microsoft.com/office/drawing/2014/main" id="{C7C0626D-3028-D7BB-1D72-D5744931A75B}"/>
              </a:ext>
            </a:extLst>
          </p:cNvPr>
          <p:cNvSpPr/>
          <p:nvPr/>
        </p:nvSpPr>
        <p:spPr>
          <a:xfrm>
            <a:off x="447136" y="1552282"/>
            <a:ext cx="3647091" cy="509751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14652A53-958E-4DCB-3ADB-21A506004981}"/>
              </a:ext>
            </a:extLst>
          </p:cNvPr>
          <p:cNvSpPr/>
          <p:nvPr/>
        </p:nvSpPr>
        <p:spPr>
          <a:xfrm>
            <a:off x="0" y="1026000"/>
            <a:ext cx="486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13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74A0-4820-700A-6CB4-8ACD5EA78D02}"/>
              </a:ext>
            </a:extLst>
          </p:cNvPr>
          <p:cNvSpPr>
            <a:spLocks noGrp="1"/>
          </p:cNvSpPr>
          <p:nvPr>
            <p:ph type="title"/>
          </p:nvPr>
        </p:nvSpPr>
        <p:spPr>
          <a:xfrm>
            <a:off x="0" y="0"/>
            <a:ext cx="5648325" cy="1080000"/>
          </a:xfrm>
        </p:spPr>
        <p:txBody>
          <a:bodyPr>
            <a:normAutofit/>
          </a:bodyPr>
          <a:lstStyle/>
          <a:p>
            <a:r>
              <a:rPr lang="en-GB" dirty="0"/>
              <a:t>Short fragmented DNA</a:t>
            </a:r>
          </a:p>
        </p:txBody>
      </p:sp>
      <p:sp>
        <p:nvSpPr>
          <p:cNvPr id="3" name="Content Placeholder 2">
            <a:extLst>
              <a:ext uri="{FF2B5EF4-FFF2-40B4-BE49-F238E27FC236}">
                <a16:creationId xmlns:a16="http://schemas.microsoft.com/office/drawing/2014/main" id="{E5F30D28-D9EA-6914-06F9-5972B280C262}"/>
              </a:ext>
            </a:extLst>
          </p:cNvPr>
          <p:cNvSpPr>
            <a:spLocks noGrp="1"/>
          </p:cNvSpPr>
          <p:nvPr>
            <p:ph idx="1"/>
          </p:nvPr>
        </p:nvSpPr>
        <p:spPr/>
        <p:txBody>
          <a:bodyPr>
            <a:normAutofit/>
          </a:bodyPr>
          <a:lstStyle/>
          <a:p>
            <a:r>
              <a:rPr lang="en-GB" dirty="0"/>
              <a:t>Typically, short fragments are below 1kb.</a:t>
            </a:r>
          </a:p>
          <a:p>
            <a:r>
              <a:rPr lang="en-GB" dirty="0"/>
              <a:t>A wide variety of sample types fall into this category, such as PCR amplified DNA and cell-free DNA.</a:t>
            </a:r>
          </a:p>
          <a:p>
            <a:r>
              <a:rPr lang="en-GB" dirty="0"/>
              <a:t>Works in a similar method to traditional long read, however more reads would be required to obtain good coverage across the genome.</a:t>
            </a:r>
          </a:p>
          <a:p>
            <a:endParaRPr lang="en-GB" dirty="0"/>
          </a:p>
          <a:p>
            <a:r>
              <a:rPr lang="en-GB" dirty="0"/>
              <a:t>So, why would we use short fragments over genomic DNA?</a:t>
            </a:r>
          </a:p>
        </p:txBody>
      </p:sp>
      <p:sp>
        <p:nvSpPr>
          <p:cNvPr id="4" name="Rectangle 3">
            <a:extLst>
              <a:ext uri="{FF2B5EF4-FFF2-40B4-BE49-F238E27FC236}">
                <a16:creationId xmlns:a16="http://schemas.microsoft.com/office/drawing/2014/main" id="{31EB76C9-4445-7A93-C7BF-8029C151D134}"/>
              </a:ext>
            </a:extLst>
          </p:cNvPr>
          <p:cNvSpPr/>
          <p:nvPr/>
        </p:nvSpPr>
        <p:spPr>
          <a:xfrm>
            <a:off x="0" y="1026000"/>
            <a:ext cx="5652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995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AB80-7720-A29C-78CC-13B588F8A3C1}"/>
              </a:ext>
            </a:extLst>
          </p:cNvPr>
          <p:cNvSpPr>
            <a:spLocks noGrp="1"/>
          </p:cNvSpPr>
          <p:nvPr>
            <p:ph type="title"/>
          </p:nvPr>
        </p:nvSpPr>
        <p:spPr>
          <a:xfrm>
            <a:off x="0" y="18255"/>
            <a:ext cx="9305925" cy="1080000"/>
          </a:xfrm>
        </p:spPr>
        <p:txBody>
          <a:bodyPr/>
          <a:lstStyle/>
          <a:p>
            <a:r>
              <a:rPr lang="en-GB" dirty="0"/>
              <a:t>Uses of short reads in the clinical setting</a:t>
            </a:r>
          </a:p>
        </p:txBody>
      </p:sp>
      <p:sp>
        <p:nvSpPr>
          <p:cNvPr id="3" name="Content Placeholder 2">
            <a:extLst>
              <a:ext uri="{FF2B5EF4-FFF2-40B4-BE49-F238E27FC236}">
                <a16:creationId xmlns:a16="http://schemas.microsoft.com/office/drawing/2014/main" id="{FA4CFF9B-7DD0-8684-BCAA-5EA401B2D315}"/>
              </a:ext>
            </a:extLst>
          </p:cNvPr>
          <p:cNvSpPr>
            <a:spLocks noGrp="1"/>
          </p:cNvSpPr>
          <p:nvPr>
            <p:ph idx="1"/>
          </p:nvPr>
        </p:nvSpPr>
        <p:spPr>
          <a:xfrm>
            <a:off x="838200" y="1825625"/>
            <a:ext cx="6750269" cy="4351338"/>
          </a:xfrm>
        </p:spPr>
        <p:txBody>
          <a:bodyPr>
            <a:normAutofit fontScale="92500" lnSpcReduction="10000"/>
          </a:bodyPr>
          <a:lstStyle/>
          <a:p>
            <a:r>
              <a:rPr lang="en-GB" dirty="0"/>
              <a:t>Cell-free DNA is currently a hot topic in the clinical environment.</a:t>
            </a:r>
          </a:p>
          <a:p>
            <a:r>
              <a:rPr lang="en-GB" dirty="0"/>
              <a:t>Use of cfDNA can be a less invasive way to monitor disease progression in patients. </a:t>
            </a:r>
          </a:p>
          <a:p>
            <a:r>
              <a:rPr lang="en-GB" dirty="0"/>
              <a:t>For example, cfDNA can be collected at multiple timepoints across a patient’s treatment to see determine their response.</a:t>
            </a:r>
          </a:p>
          <a:p>
            <a:r>
              <a:rPr lang="en-GB" dirty="0"/>
              <a:t>Potentially, we could be able to catch early if a patient doesn’t respond to a treatment, or if there is relapse, so try an alternative method of treatment. </a:t>
            </a:r>
          </a:p>
          <a:p>
            <a:endParaRPr lang="en-GB" dirty="0"/>
          </a:p>
        </p:txBody>
      </p:sp>
      <p:pic>
        <p:nvPicPr>
          <p:cNvPr id="1026" name="Picture 2">
            <a:extLst>
              <a:ext uri="{FF2B5EF4-FFF2-40B4-BE49-F238E27FC236}">
                <a16:creationId xmlns:a16="http://schemas.microsoft.com/office/drawing/2014/main" id="{29969642-4CAB-9A83-4C8A-5AD7BCCD8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044" y="2007476"/>
            <a:ext cx="3520756" cy="3572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4AC8E49-A3A1-AEC8-BB58-BF81AE5C6106}"/>
              </a:ext>
            </a:extLst>
          </p:cNvPr>
          <p:cNvSpPr/>
          <p:nvPr/>
        </p:nvSpPr>
        <p:spPr>
          <a:xfrm>
            <a:off x="0" y="1026000"/>
            <a:ext cx="9288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3771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84A2-F9C7-BA6A-76BF-8502DCB04A06}"/>
              </a:ext>
            </a:extLst>
          </p:cNvPr>
          <p:cNvSpPr>
            <a:spLocks noGrp="1"/>
          </p:cNvSpPr>
          <p:nvPr>
            <p:ph type="title"/>
          </p:nvPr>
        </p:nvSpPr>
        <p:spPr>
          <a:xfrm>
            <a:off x="1" y="18255"/>
            <a:ext cx="7240942" cy="1325563"/>
          </a:xfrm>
        </p:spPr>
        <p:txBody>
          <a:bodyPr/>
          <a:lstStyle/>
          <a:p>
            <a:r>
              <a:rPr lang="en-GB" dirty="0"/>
              <a:t>Use of ocular cfDNA to monitor retinoblastoma</a:t>
            </a:r>
          </a:p>
        </p:txBody>
      </p:sp>
      <p:sp>
        <p:nvSpPr>
          <p:cNvPr id="3" name="Content Placeholder 2">
            <a:extLst>
              <a:ext uri="{FF2B5EF4-FFF2-40B4-BE49-F238E27FC236}">
                <a16:creationId xmlns:a16="http://schemas.microsoft.com/office/drawing/2014/main" id="{72FF90B9-1DD0-FD74-37E6-49073AC2FA22}"/>
              </a:ext>
            </a:extLst>
          </p:cNvPr>
          <p:cNvSpPr>
            <a:spLocks noGrp="1"/>
          </p:cNvSpPr>
          <p:nvPr>
            <p:ph idx="1"/>
          </p:nvPr>
        </p:nvSpPr>
        <p:spPr>
          <a:xfrm>
            <a:off x="838200" y="1825625"/>
            <a:ext cx="5131676" cy="4351338"/>
          </a:xfrm>
        </p:spPr>
        <p:txBody>
          <a:bodyPr>
            <a:normAutofit fontScale="92500" lnSpcReduction="20000"/>
          </a:bodyPr>
          <a:lstStyle/>
          <a:p>
            <a:r>
              <a:rPr lang="en-GB" dirty="0"/>
              <a:t>RB can affect young children and may require eye removal in severe cases.</a:t>
            </a:r>
          </a:p>
          <a:p>
            <a:r>
              <a:rPr lang="en-GB" dirty="0"/>
              <a:t>In ocular fluid, tumour cfDNA can be detected, but could we use this to monitor tumour progression?</a:t>
            </a:r>
          </a:p>
          <a:p>
            <a:r>
              <a:rPr lang="en-GB" dirty="0"/>
              <a:t>Using paired tumour gDNA and ocular fluid cfDNA, we can see mirrored chromosomal signatures.</a:t>
            </a:r>
          </a:p>
          <a:p>
            <a:r>
              <a:rPr lang="en-GB" dirty="0"/>
              <a:t>Further testing required to see how far we can push this test. </a:t>
            </a:r>
          </a:p>
          <a:p>
            <a:endParaRPr lang="en-GB" dirty="0"/>
          </a:p>
          <a:p>
            <a:endParaRPr lang="en-GB" dirty="0"/>
          </a:p>
        </p:txBody>
      </p:sp>
      <p:pic>
        <p:nvPicPr>
          <p:cNvPr id="4" name="Picture 3" descr="A graph with numbers and lines&#10;&#10;AI-generated content may be incorrect.">
            <a:extLst>
              <a:ext uri="{FF2B5EF4-FFF2-40B4-BE49-F238E27FC236}">
                <a16:creationId xmlns:a16="http://schemas.microsoft.com/office/drawing/2014/main" id="{459DD413-BE51-7CB7-B170-17246BFEA255}"/>
              </a:ext>
            </a:extLst>
          </p:cNvPr>
          <p:cNvPicPr>
            <a:picLocks noChangeAspect="1"/>
          </p:cNvPicPr>
          <p:nvPr/>
        </p:nvPicPr>
        <p:blipFill>
          <a:blip r:embed="rId3"/>
          <a:stretch>
            <a:fillRect/>
          </a:stretch>
        </p:blipFill>
        <p:spPr>
          <a:xfrm>
            <a:off x="6478015" y="1863701"/>
            <a:ext cx="2621525" cy="2520000"/>
          </a:xfrm>
          <a:prstGeom prst="rect">
            <a:avLst/>
          </a:prstGeom>
        </p:spPr>
      </p:pic>
      <p:pic>
        <p:nvPicPr>
          <p:cNvPr id="5" name="Picture 4" descr="A graph with black lines&#10;&#10;AI-generated content may be incorrect.">
            <a:extLst>
              <a:ext uri="{FF2B5EF4-FFF2-40B4-BE49-F238E27FC236}">
                <a16:creationId xmlns:a16="http://schemas.microsoft.com/office/drawing/2014/main" id="{F287C6F4-0DF1-F176-379C-B164BE7D68CE}"/>
              </a:ext>
            </a:extLst>
          </p:cNvPr>
          <p:cNvPicPr>
            <a:picLocks noChangeAspect="1"/>
          </p:cNvPicPr>
          <p:nvPr/>
        </p:nvPicPr>
        <p:blipFill>
          <a:blip r:embed="rId4"/>
          <a:stretch>
            <a:fillRect/>
          </a:stretch>
        </p:blipFill>
        <p:spPr>
          <a:xfrm>
            <a:off x="9397057" y="1877455"/>
            <a:ext cx="2568751" cy="2520000"/>
          </a:xfrm>
          <a:prstGeom prst="rect">
            <a:avLst/>
          </a:prstGeom>
        </p:spPr>
      </p:pic>
      <p:sp>
        <p:nvSpPr>
          <p:cNvPr id="6" name="TextBox 5">
            <a:extLst>
              <a:ext uri="{FF2B5EF4-FFF2-40B4-BE49-F238E27FC236}">
                <a16:creationId xmlns:a16="http://schemas.microsoft.com/office/drawing/2014/main" id="{D7996BBE-9149-8480-8D17-1C7D02970667}"/>
              </a:ext>
            </a:extLst>
          </p:cNvPr>
          <p:cNvSpPr txBox="1"/>
          <p:nvPr/>
        </p:nvSpPr>
        <p:spPr>
          <a:xfrm>
            <a:off x="10264490" y="1508123"/>
            <a:ext cx="833883" cy="369332"/>
          </a:xfrm>
          <a:prstGeom prst="rect">
            <a:avLst/>
          </a:prstGeom>
          <a:noFill/>
        </p:spPr>
        <p:txBody>
          <a:bodyPr wrap="none" rtlCol="0">
            <a:spAutoFit/>
          </a:bodyPr>
          <a:lstStyle/>
          <a:p>
            <a:r>
              <a:rPr lang="en-GB" dirty="0"/>
              <a:t>cfDNA</a:t>
            </a:r>
          </a:p>
        </p:txBody>
      </p:sp>
      <p:sp>
        <p:nvSpPr>
          <p:cNvPr id="7" name="TextBox 6">
            <a:extLst>
              <a:ext uri="{FF2B5EF4-FFF2-40B4-BE49-F238E27FC236}">
                <a16:creationId xmlns:a16="http://schemas.microsoft.com/office/drawing/2014/main" id="{67F80A1A-098D-A433-98EF-8C496F4F6661}"/>
              </a:ext>
            </a:extLst>
          </p:cNvPr>
          <p:cNvSpPr txBox="1"/>
          <p:nvPr/>
        </p:nvSpPr>
        <p:spPr>
          <a:xfrm>
            <a:off x="7399560" y="1508123"/>
            <a:ext cx="718466" cy="369332"/>
          </a:xfrm>
          <a:prstGeom prst="rect">
            <a:avLst/>
          </a:prstGeom>
          <a:noFill/>
        </p:spPr>
        <p:txBody>
          <a:bodyPr wrap="none" rtlCol="0">
            <a:spAutoFit/>
          </a:bodyPr>
          <a:lstStyle/>
          <a:p>
            <a:r>
              <a:rPr lang="en-GB" dirty="0" err="1"/>
              <a:t>tDNA</a:t>
            </a:r>
            <a:endParaRPr lang="en-GB" dirty="0"/>
          </a:p>
        </p:txBody>
      </p:sp>
      <p:sp>
        <p:nvSpPr>
          <p:cNvPr id="8" name="TextBox 7">
            <a:extLst>
              <a:ext uri="{FF2B5EF4-FFF2-40B4-BE49-F238E27FC236}">
                <a16:creationId xmlns:a16="http://schemas.microsoft.com/office/drawing/2014/main" id="{CBF73C1A-D786-040B-CA1E-C12109544115}"/>
              </a:ext>
            </a:extLst>
          </p:cNvPr>
          <p:cNvSpPr txBox="1"/>
          <p:nvPr/>
        </p:nvSpPr>
        <p:spPr>
          <a:xfrm>
            <a:off x="8591142" y="6492875"/>
            <a:ext cx="3600858" cy="338554"/>
          </a:xfrm>
          <a:prstGeom prst="rect">
            <a:avLst/>
          </a:prstGeom>
          <a:noFill/>
        </p:spPr>
        <p:txBody>
          <a:bodyPr wrap="none" rtlCol="0">
            <a:spAutoFit/>
          </a:bodyPr>
          <a:lstStyle/>
          <a:p>
            <a:r>
              <a:rPr lang="en-GB" sz="1600" dirty="0"/>
              <a:t>Project led by Amy Gerrish / Sam Court</a:t>
            </a:r>
          </a:p>
        </p:txBody>
      </p:sp>
      <p:sp>
        <p:nvSpPr>
          <p:cNvPr id="10" name="Rectangle 9">
            <a:extLst>
              <a:ext uri="{FF2B5EF4-FFF2-40B4-BE49-F238E27FC236}">
                <a16:creationId xmlns:a16="http://schemas.microsoft.com/office/drawing/2014/main" id="{2F68632C-3D6D-41BE-2BD7-1A32597EF46D}"/>
              </a:ext>
            </a:extLst>
          </p:cNvPr>
          <p:cNvSpPr/>
          <p:nvPr/>
        </p:nvSpPr>
        <p:spPr>
          <a:xfrm>
            <a:off x="0" y="1289818"/>
            <a:ext cx="720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191BC88-6CEF-A442-422B-B0559796048A}"/>
              </a:ext>
            </a:extLst>
          </p:cNvPr>
          <p:cNvPicPr>
            <a:picLocks noChangeAspect="1"/>
          </p:cNvPicPr>
          <p:nvPr/>
        </p:nvPicPr>
        <p:blipFill>
          <a:blip r:embed="rId5"/>
          <a:srcRect l="18966" t="31571" r="41220" b="22606"/>
          <a:stretch>
            <a:fillRect/>
          </a:stretch>
        </p:blipFill>
        <p:spPr>
          <a:xfrm>
            <a:off x="7825498" y="4519441"/>
            <a:ext cx="3026979" cy="1959680"/>
          </a:xfrm>
          <a:prstGeom prst="rect">
            <a:avLst/>
          </a:prstGeom>
        </p:spPr>
      </p:pic>
    </p:spTree>
    <p:extLst>
      <p:ext uri="{BB962C8B-B14F-4D97-AF65-F5344CB8AC3E}">
        <p14:creationId xmlns:p14="http://schemas.microsoft.com/office/powerpoint/2010/main" val="139982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2111-343A-C23F-A2E6-9AAC3E855E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8BAF7-3E2B-871E-022E-7DFDA6281DA2}"/>
              </a:ext>
            </a:extLst>
          </p:cNvPr>
          <p:cNvSpPr>
            <a:spLocks noGrp="1"/>
          </p:cNvSpPr>
          <p:nvPr>
            <p:ph type="title"/>
          </p:nvPr>
        </p:nvSpPr>
        <p:spPr>
          <a:xfrm>
            <a:off x="0" y="0"/>
            <a:ext cx="4895850" cy="1080000"/>
          </a:xfrm>
        </p:spPr>
        <p:txBody>
          <a:bodyPr/>
          <a:lstStyle/>
          <a:p>
            <a:r>
              <a:rPr lang="en-GB" dirty="0"/>
              <a:t>Types of ONT inputs</a:t>
            </a:r>
          </a:p>
        </p:txBody>
      </p:sp>
      <p:sp>
        <p:nvSpPr>
          <p:cNvPr id="4" name="Rectangle: Rounded Corners 3">
            <a:extLst>
              <a:ext uri="{FF2B5EF4-FFF2-40B4-BE49-F238E27FC236}">
                <a16:creationId xmlns:a16="http://schemas.microsoft.com/office/drawing/2014/main" id="{A1A6FA2E-2A93-ECC3-3261-2C1CC51F2669}"/>
              </a:ext>
            </a:extLst>
          </p:cNvPr>
          <p:cNvSpPr/>
          <p:nvPr/>
        </p:nvSpPr>
        <p:spPr>
          <a:xfrm>
            <a:off x="636324" y="1672170"/>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Short read fragments</a:t>
            </a:r>
          </a:p>
          <a:p>
            <a:pPr algn="ctr"/>
            <a:endParaRPr lang="en-GB" sz="2000" dirty="0"/>
          </a:p>
          <a:p>
            <a:pPr algn="ctr"/>
            <a:r>
              <a:rPr lang="en-GB" sz="2000" dirty="0"/>
              <a:t>Below 1kb in length</a:t>
            </a:r>
            <a:endParaRPr lang="en-GB" dirty="0"/>
          </a:p>
        </p:txBody>
      </p:sp>
      <p:sp>
        <p:nvSpPr>
          <p:cNvPr id="5" name="Rectangle: Rounded Corners 4">
            <a:extLst>
              <a:ext uri="{FF2B5EF4-FFF2-40B4-BE49-F238E27FC236}">
                <a16:creationId xmlns:a16="http://schemas.microsoft.com/office/drawing/2014/main" id="{7440DC3A-AB46-5D85-AD21-1A9B7DE02464}"/>
              </a:ext>
            </a:extLst>
          </p:cNvPr>
          <p:cNvSpPr/>
          <p:nvPr/>
        </p:nvSpPr>
        <p:spPr>
          <a:xfrm>
            <a:off x="4461641" y="1681429"/>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Long read fragments</a:t>
            </a:r>
          </a:p>
          <a:p>
            <a:pPr algn="ctr"/>
            <a:endParaRPr lang="en-GB" sz="2000" dirty="0"/>
          </a:p>
          <a:p>
            <a:pPr algn="ctr"/>
            <a:r>
              <a:rPr lang="en-GB" sz="2000" dirty="0"/>
              <a:t>Commonly between 10 to 100kb</a:t>
            </a:r>
            <a:endParaRPr lang="en-GB" dirty="0"/>
          </a:p>
        </p:txBody>
      </p:sp>
      <p:sp>
        <p:nvSpPr>
          <p:cNvPr id="6" name="Rectangle: Rounded Corners 5">
            <a:extLst>
              <a:ext uri="{FF2B5EF4-FFF2-40B4-BE49-F238E27FC236}">
                <a16:creationId xmlns:a16="http://schemas.microsoft.com/office/drawing/2014/main" id="{0EF3EB44-9F69-1999-6081-AD88A86E1D51}"/>
              </a:ext>
            </a:extLst>
          </p:cNvPr>
          <p:cNvSpPr/>
          <p:nvPr/>
        </p:nvSpPr>
        <p:spPr>
          <a:xfrm>
            <a:off x="8286958" y="1690688"/>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Ultra high molecular weight</a:t>
            </a:r>
          </a:p>
          <a:p>
            <a:pPr algn="ctr"/>
            <a:endParaRPr lang="en-GB" sz="2000" dirty="0"/>
          </a:p>
          <a:p>
            <a:pPr algn="ctr"/>
            <a:r>
              <a:rPr lang="en-GB" sz="2000" dirty="0"/>
              <a:t>Exceeding 100kb in length</a:t>
            </a:r>
            <a:endParaRPr lang="en-GB" dirty="0"/>
          </a:p>
        </p:txBody>
      </p:sp>
      <p:sp>
        <p:nvSpPr>
          <p:cNvPr id="3" name="Rectangle: Rounded Corners 2">
            <a:extLst>
              <a:ext uri="{FF2B5EF4-FFF2-40B4-BE49-F238E27FC236}">
                <a16:creationId xmlns:a16="http://schemas.microsoft.com/office/drawing/2014/main" id="{EC39FB3D-F566-9E19-E795-36503D7F8DC8}"/>
              </a:ext>
            </a:extLst>
          </p:cNvPr>
          <p:cNvSpPr/>
          <p:nvPr/>
        </p:nvSpPr>
        <p:spPr>
          <a:xfrm>
            <a:off x="8097770" y="1552282"/>
            <a:ext cx="3647091" cy="509751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B09D4DD-C166-6C74-315F-4CF92C7F336A}"/>
              </a:ext>
            </a:extLst>
          </p:cNvPr>
          <p:cNvSpPr/>
          <p:nvPr/>
        </p:nvSpPr>
        <p:spPr>
          <a:xfrm>
            <a:off x="0" y="1026000"/>
            <a:ext cx="486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98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73EE-5055-31E5-2BB3-9F532713FD3E}"/>
              </a:ext>
            </a:extLst>
          </p:cNvPr>
          <p:cNvSpPr>
            <a:spLocks noGrp="1"/>
          </p:cNvSpPr>
          <p:nvPr>
            <p:ph type="title"/>
          </p:nvPr>
        </p:nvSpPr>
        <p:spPr>
          <a:xfrm>
            <a:off x="0" y="18255"/>
            <a:ext cx="7639050" cy="1080000"/>
          </a:xfrm>
        </p:spPr>
        <p:txBody>
          <a:bodyPr/>
          <a:lstStyle/>
          <a:p>
            <a:r>
              <a:rPr lang="en-GB" dirty="0"/>
              <a:t>Ultra high molecular weight DNA</a:t>
            </a:r>
          </a:p>
        </p:txBody>
      </p:sp>
      <p:sp>
        <p:nvSpPr>
          <p:cNvPr id="3" name="Content Placeholder 2">
            <a:extLst>
              <a:ext uri="{FF2B5EF4-FFF2-40B4-BE49-F238E27FC236}">
                <a16:creationId xmlns:a16="http://schemas.microsoft.com/office/drawing/2014/main" id="{DFF3A926-09ED-8A8F-2AFD-811A5186482E}"/>
              </a:ext>
            </a:extLst>
          </p:cNvPr>
          <p:cNvSpPr>
            <a:spLocks noGrp="1"/>
          </p:cNvSpPr>
          <p:nvPr>
            <p:ph idx="1"/>
          </p:nvPr>
        </p:nvSpPr>
        <p:spPr/>
        <p:txBody>
          <a:bodyPr>
            <a:normAutofit/>
          </a:bodyPr>
          <a:lstStyle/>
          <a:p>
            <a:r>
              <a:rPr lang="en-GB" dirty="0"/>
              <a:t>This is the sequencing of really long DNA fragments which can exceed 100kb in length.</a:t>
            </a:r>
          </a:p>
          <a:p>
            <a:r>
              <a:rPr lang="en-GB" dirty="0"/>
              <a:t>Even with conventional long read sequencing, some features of diseases can be missed.</a:t>
            </a:r>
          </a:p>
          <a:p>
            <a:r>
              <a:rPr lang="en-GB" dirty="0"/>
              <a:t>Using ultra high molecular weight DNA we can span huge genomic areas to detect such changes as chromosomal rearrangements and loss or duplication of regions. </a:t>
            </a:r>
          </a:p>
          <a:p>
            <a:r>
              <a:rPr lang="en-GB" dirty="0"/>
              <a:t>This requires a lot of input material, and is mostly used when regular long read sequencing fails to capture these changes. </a:t>
            </a:r>
          </a:p>
        </p:txBody>
      </p:sp>
      <p:sp>
        <p:nvSpPr>
          <p:cNvPr id="4" name="Rectangle 3">
            <a:extLst>
              <a:ext uri="{FF2B5EF4-FFF2-40B4-BE49-F238E27FC236}">
                <a16:creationId xmlns:a16="http://schemas.microsoft.com/office/drawing/2014/main" id="{57402798-30DB-1BC7-26AA-AF114F9D7235}"/>
              </a:ext>
            </a:extLst>
          </p:cNvPr>
          <p:cNvSpPr/>
          <p:nvPr/>
        </p:nvSpPr>
        <p:spPr>
          <a:xfrm>
            <a:off x="0" y="1026000"/>
            <a:ext cx="756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291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E419-67CC-F5CE-859F-330285688B13}"/>
              </a:ext>
            </a:extLst>
          </p:cNvPr>
          <p:cNvSpPr>
            <a:spLocks noGrp="1"/>
          </p:cNvSpPr>
          <p:nvPr>
            <p:ph type="title"/>
          </p:nvPr>
        </p:nvSpPr>
        <p:spPr>
          <a:xfrm>
            <a:off x="0" y="0"/>
            <a:ext cx="7524750" cy="1080000"/>
          </a:xfrm>
        </p:spPr>
        <p:txBody>
          <a:bodyPr/>
          <a:lstStyle/>
          <a:p>
            <a:r>
              <a:rPr lang="en-GB" dirty="0"/>
              <a:t>UHMW sequencing and RING20</a:t>
            </a:r>
          </a:p>
        </p:txBody>
      </p:sp>
      <p:sp>
        <p:nvSpPr>
          <p:cNvPr id="3" name="Content Placeholder 2">
            <a:extLst>
              <a:ext uri="{FF2B5EF4-FFF2-40B4-BE49-F238E27FC236}">
                <a16:creationId xmlns:a16="http://schemas.microsoft.com/office/drawing/2014/main" id="{157979ED-E758-061A-655A-F45E08D327F8}"/>
              </a:ext>
            </a:extLst>
          </p:cNvPr>
          <p:cNvSpPr>
            <a:spLocks noGrp="1"/>
          </p:cNvSpPr>
          <p:nvPr>
            <p:ph idx="1"/>
          </p:nvPr>
        </p:nvSpPr>
        <p:spPr>
          <a:xfrm>
            <a:off x="838200" y="1825625"/>
            <a:ext cx="10515600" cy="2341427"/>
          </a:xfrm>
        </p:spPr>
        <p:txBody>
          <a:bodyPr>
            <a:normAutofit/>
          </a:bodyPr>
          <a:lstStyle/>
          <a:p>
            <a:r>
              <a:rPr lang="en-GB" sz="2400" dirty="0"/>
              <a:t>Ring 20 syndrome is the fusing of the end of chromosome 20 to the start, causing a ring structure. </a:t>
            </a:r>
          </a:p>
          <a:p>
            <a:r>
              <a:rPr lang="en-GB" sz="2400" dirty="0"/>
              <a:t>Using traditional long read sequencing it can be difficult to detect this fusion, so we turned to UHMW methods.</a:t>
            </a:r>
          </a:p>
          <a:p>
            <a:r>
              <a:rPr lang="en-GB" sz="2400" dirty="0"/>
              <a:t>As a result, this fusion could be observed due to super long DNA fragments capturing the fusion point of both end of Chr20.</a:t>
            </a:r>
          </a:p>
        </p:txBody>
      </p:sp>
      <p:pic>
        <p:nvPicPr>
          <p:cNvPr id="6" name="Picture 5">
            <a:extLst>
              <a:ext uri="{FF2B5EF4-FFF2-40B4-BE49-F238E27FC236}">
                <a16:creationId xmlns:a16="http://schemas.microsoft.com/office/drawing/2014/main" id="{30FE8122-02C9-1E66-CD6B-CA6BE828C01C}"/>
              </a:ext>
            </a:extLst>
          </p:cNvPr>
          <p:cNvPicPr>
            <a:picLocks noChangeAspect="1"/>
          </p:cNvPicPr>
          <p:nvPr/>
        </p:nvPicPr>
        <p:blipFill>
          <a:blip r:embed="rId3">
            <a:extLst>
              <a:ext uri="{28A0092B-C50C-407E-A947-70E740481C1C}">
                <a14:useLocalDpi xmlns:a14="http://schemas.microsoft.com/office/drawing/2010/main" val="0"/>
              </a:ext>
            </a:extLst>
          </a:blip>
          <a:srcRect b="13698"/>
          <a:stretch>
            <a:fillRect/>
          </a:stretch>
        </p:blipFill>
        <p:spPr>
          <a:xfrm>
            <a:off x="2091558" y="4167052"/>
            <a:ext cx="8008884" cy="2690948"/>
          </a:xfrm>
          <a:prstGeom prst="rect">
            <a:avLst/>
          </a:prstGeom>
        </p:spPr>
      </p:pic>
      <p:sp>
        <p:nvSpPr>
          <p:cNvPr id="4" name="TextBox 3">
            <a:extLst>
              <a:ext uri="{FF2B5EF4-FFF2-40B4-BE49-F238E27FC236}">
                <a16:creationId xmlns:a16="http://schemas.microsoft.com/office/drawing/2014/main" id="{D9544B11-FD48-002C-FD1C-DD59579EE6C8}"/>
              </a:ext>
            </a:extLst>
          </p:cNvPr>
          <p:cNvSpPr txBox="1"/>
          <p:nvPr/>
        </p:nvSpPr>
        <p:spPr>
          <a:xfrm>
            <a:off x="10100442" y="6200487"/>
            <a:ext cx="2091558" cy="584775"/>
          </a:xfrm>
          <a:prstGeom prst="rect">
            <a:avLst/>
          </a:prstGeom>
          <a:noFill/>
        </p:spPr>
        <p:txBody>
          <a:bodyPr wrap="square" rtlCol="0">
            <a:spAutoFit/>
          </a:bodyPr>
          <a:lstStyle/>
          <a:p>
            <a:r>
              <a:rPr lang="en-GB" sz="1600" dirty="0"/>
              <a:t>Project led by Hannah </a:t>
            </a:r>
            <a:r>
              <a:rPr lang="en-GB" sz="1600" dirty="0" err="1"/>
              <a:t>Titheradge</a:t>
            </a:r>
            <a:endParaRPr lang="en-GB" sz="1600" dirty="0"/>
          </a:p>
        </p:txBody>
      </p:sp>
      <p:sp>
        <p:nvSpPr>
          <p:cNvPr id="5" name="Rectangle 4">
            <a:extLst>
              <a:ext uri="{FF2B5EF4-FFF2-40B4-BE49-F238E27FC236}">
                <a16:creationId xmlns:a16="http://schemas.microsoft.com/office/drawing/2014/main" id="{7401C4ED-D60D-4514-3F51-7DFD1ADC306E}"/>
              </a:ext>
            </a:extLst>
          </p:cNvPr>
          <p:cNvSpPr/>
          <p:nvPr/>
        </p:nvSpPr>
        <p:spPr>
          <a:xfrm>
            <a:off x="0" y="1026000"/>
            <a:ext cx="756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1151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21BD6-7BD3-DC44-8F32-D3868A3AA4F2}"/>
              </a:ext>
            </a:extLst>
          </p:cNvPr>
          <p:cNvSpPr>
            <a:spLocks noGrp="1"/>
          </p:cNvSpPr>
          <p:nvPr>
            <p:ph type="title"/>
          </p:nvPr>
        </p:nvSpPr>
        <p:spPr>
          <a:xfrm>
            <a:off x="0" y="0"/>
            <a:ext cx="8839200" cy="1080000"/>
          </a:xfrm>
        </p:spPr>
        <p:txBody>
          <a:bodyPr/>
          <a:lstStyle/>
          <a:p>
            <a:r>
              <a:rPr lang="en-GB" dirty="0"/>
              <a:t>Hopefully, I have convinced you that…</a:t>
            </a:r>
          </a:p>
        </p:txBody>
      </p:sp>
      <p:sp>
        <p:nvSpPr>
          <p:cNvPr id="3" name="Content Placeholder 2">
            <a:extLst>
              <a:ext uri="{FF2B5EF4-FFF2-40B4-BE49-F238E27FC236}">
                <a16:creationId xmlns:a16="http://schemas.microsoft.com/office/drawing/2014/main" id="{0305E353-31A9-6ED7-238D-7EA101C4399C}"/>
              </a:ext>
            </a:extLst>
          </p:cNvPr>
          <p:cNvSpPr>
            <a:spLocks noGrp="1"/>
          </p:cNvSpPr>
          <p:nvPr>
            <p:ph idx="1"/>
          </p:nvPr>
        </p:nvSpPr>
        <p:spPr/>
        <p:txBody>
          <a:bodyPr/>
          <a:lstStyle/>
          <a:p>
            <a:r>
              <a:rPr lang="en-GB" dirty="0"/>
              <a:t>Oxford Nanopore sequencing is a very quick technique which provides huge amounts of data</a:t>
            </a:r>
          </a:p>
          <a:p>
            <a:r>
              <a:rPr lang="en-GB" dirty="0"/>
              <a:t>It is a versatile technique which supports a wide range of sample types and lengths</a:t>
            </a:r>
          </a:p>
          <a:p>
            <a:r>
              <a:rPr lang="en-GB" dirty="0"/>
              <a:t>The methodology can be adapted to help answer the question you wish to ask</a:t>
            </a:r>
          </a:p>
          <a:p>
            <a:r>
              <a:rPr lang="en-GB" dirty="0"/>
              <a:t>And, that there’s more to nanopore!</a:t>
            </a:r>
          </a:p>
          <a:p>
            <a:endParaRPr lang="en-GB" dirty="0"/>
          </a:p>
        </p:txBody>
      </p:sp>
      <p:sp>
        <p:nvSpPr>
          <p:cNvPr id="4" name="Rectangle 3">
            <a:extLst>
              <a:ext uri="{FF2B5EF4-FFF2-40B4-BE49-F238E27FC236}">
                <a16:creationId xmlns:a16="http://schemas.microsoft.com/office/drawing/2014/main" id="{134293BA-5DC2-531F-5687-34FE7C9B7C4F}"/>
              </a:ext>
            </a:extLst>
          </p:cNvPr>
          <p:cNvSpPr/>
          <p:nvPr/>
        </p:nvSpPr>
        <p:spPr>
          <a:xfrm>
            <a:off x="0" y="1026000"/>
            <a:ext cx="900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985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0ECA-672E-7D1B-5906-DF62A8E3D541}"/>
              </a:ext>
            </a:extLst>
          </p:cNvPr>
          <p:cNvSpPr>
            <a:spLocks noGrp="1"/>
          </p:cNvSpPr>
          <p:nvPr>
            <p:ph type="title"/>
          </p:nvPr>
        </p:nvSpPr>
        <p:spPr>
          <a:xfrm>
            <a:off x="0" y="0"/>
            <a:ext cx="4743450" cy="1080000"/>
          </a:xfrm>
        </p:spPr>
        <p:txBody>
          <a:bodyPr/>
          <a:lstStyle/>
          <a:p>
            <a:r>
              <a:rPr lang="en-GB" dirty="0"/>
              <a:t>Acknowledgements </a:t>
            </a:r>
          </a:p>
        </p:txBody>
      </p:sp>
      <p:sp>
        <p:nvSpPr>
          <p:cNvPr id="3" name="Content Placeholder 2">
            <a:extLst>
              <a:ext uri="{FF2B5EF4-FFF2-40B4-BE49-F238E27FC236}">
                <a16:creationId xmlns:a16="http://schemas.microsoft.com/office/drawing/2014/main" id="{CA736005-56A4-D4FD-BF4D-A3F365C183C5}"/>
              </a:ext>
            </a:extLst>
          </p:cNvPr>
          <p:cNvSpPr>
            <a:spLocks noGrp="1"/>
          </p:cNvSpPr>
          <p:nvPr>
            <p:ph idx="1"/>
          </p:nvPr>
        </p:nvSpPr>
        <p:spPr>
          <a:xfrm>
            <a:off x="484735" y="1714414"/>
            <a:ext cx="3420000" cy="4351338"/>
          </a:xfrm>
        </p:spPr>
        <p:txBody>
          <a:bodyPr/>
          <a:lstStyle/>
          <a:p>
            <a:pPr marL="0" indent="0">
              <a:buNone/>
            </a:pPr>
            <a:r>
              <a:rPr lang="en-GB" sz="2400" b="1" dirty="0"/>
              <a:t>Beggs Lab, Genomics Research Team – </a:t>
            </a:r>
            <a:r>
              <a:rPr lang="en-GB" sz="2400" b="1" dirty="0" err="1"/>
              <a:t>UoB</a:t>
            </a:r>
            <a:r>
              <a:rPr lang="en-GB" sz="2400" b="1" dirty="0"/>
              <a:t>:</a:t>
            </a:r>
          </a:p>
          <a:p>
            <a:r>
              <a:rPr lang="en-GB" sz="2400" dirty="0"/>
              <a:t>Prof Andrew Beggs</a:t>
            </a:r>
          </a:p>
          <a:p>
            <a:r>
              <a:rPr lang="en-GB" sz="2400" dirty="0"/>
              <a:t>Dr Jo Stockton</a:t>
            </a:r>
          </a:p>
          <a:p>
            <a:r>
              <a:rPr lang="en-GB" sz="2400" dirty="0"/>
              <a:t>Dr Anetta Ptasinska</a:t>
            </a:r>
          </a:p>
          <a:p>
            <a:r>
              <a:rPr lang="en-GB" sz="2400" dirty="0"/>
              <a:t>Nick Tovey</a:t>
            </a:r>
          </a:p>
          <a:p>
            <a:r>
              <a:rPr lang="en-GB" sz="2400" dirty="0"/>
              <a:t>Elena Efstathiou</a:t>
            </a:r>
          </a:p>
          <a:p>
            <a:r>
              <a:rPr lang="en-GB" sz="2400" dirty="0"/>
              <a:t>Kaitlin Marley</a:t>
            </a:r>
          </a:p>
          <a:p>
            <a:endParaRPr lang="en-GB" dirty="0"/>
          </a:p>
        </p:txBody>
      </p:sp>
      <p:sp>
        <p:nvSpPr>
          <p:cNvPr id="4" name="Rectangle 3">
            <a:extLst>
              <a:ext uri="{FF2B5EF4-FFF2-40B4-BE49-F238E27FC236}">
                <a16:creationId xmlns:a16="http://schemas.microsoft.com/office/drawing/2014/main" id="{1AD06293-2168-C1E5-C2CB-3106F363AB7A}"/>
              </a:ext>
            </a:extLst>
          </p:cNvPr>
          <p:cNvSpPr/>
          <p:nvPr/>
        </p:nvSpPr>
        <p:spPr>
          <a:xfrm>
            <a:off x="0" y="1026000"/>
            <a:ext cx="486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D3C562E9-2229-3C4C-9DCB-EADA090DCE96}"/>
              </a:ext>
            </a:extLst>
          </p:cNvPr>
          <p:cNvSpPr txBox="1">
            <a:spLocks/>
          </p:cNvSpPr>
          <p:nvPr/>
        </p:nvSpPr>
        <p:spPr>
          <a:xfrm>
            <a:off x="4462639" y="1714414"/>
            <a:ext cx="3420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Brain LRS Team – </a:t>
            </a:r>
            <a:r>
              <a:rPr lang="en-GB" sz="2400" b="1" dirty="0" err="1"/>
              <a:t>UoB</a:t>
            </a:r>
            <a:r>
              <a:rPr lang="en-GB" sz="2400" b="1" dirty="0"/>
              <a:t> / UHB:</a:t>
            </a:r>
          </a:p>
          <a:p>
            <a:r>
              <a:rPr lang="en-GB" sz="2400" dirty="0"/>
              <a:t>Miss Victoria Wykes</a:t>
            </a:r>
          </a:p>
          <a:p>
            <a:r>
              <a:rPr lang="en-GB" sz="2400" dirty="0"/>
              <a:t>Dr Vassili Crispi</a:t>
            </a:r>
          </a:p>
          <a:p>
            <a:r>
              <a:rPr lang="en-GB" sz="2400" dirty="0"/>
              <a:t>Kathryn Charles</a:t>
            </a:r>
          </a:p>
          <a:p>
            <a:r>
              <a:rPr lang="en-GB" sz="2400" dirty="0"/>
              <a:t>Sahar Sanai</a:t>
            </a:r>
          </a:p>
          <a:p>
            <a:r>
              <a:rPr lang="en-GB" sz="2400" dirty="0"/>
              <a:t>Lisa James</a:t>
            </a:r>
          </a:p>
          <a:p>
            <a:endParaRPr lang="en-GB" dirty="0"/>
          </a:p>
        </p:txBody>
      </p:sp>
      <p:sp>
        <p:nvSpPr>
          <p:cNvPr id="6" name="Content Placeholder 2">
            <a:extLst>
              <a:ext uri="{FF2B5EF4-FFF2-40B4-BE49-F238E27FC236}">
                <a16:creationId xmlns:a16="http://schemas.microsoft.com/office/drawing/2014/main" id="{E927601D-4E8A-3B01-813C-D1BBEF69A1AD}"/>
              </a:ext>
            </a:extLst>
          </p:cNvPr>
          <p:cNvSpPr txBox="1">
            <a:spLocks/>
          </p:cNvSpPr>
          <p:nvPr/>
        </p:nvSpPr>
        <p:spPr>
          <a:xfrm>
            <a:off x="8440543" y="1735952"/>
            <a:ext cx="3420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Genomics Research – WMRGL:</a:t>
            </a:r>
          </a:p>
          <a:p>
            <a:r>
              <a:rPr lang="en-GB" sz="2400" dirty="0"/>
              <a:t>Dr Hannah </a:t>
            </a:r>
            <a:r>
              <a:rPr lang="en-GB" sz="2400" dirty="0" err="1"/>
              <a:t>Titheradge</a:t>
            </a:r>
            <a:endParaRPr lang="en-GB" sz="2400" dirty="0"/>
          </a:p>
          <a:p>
            <a:r>
              <a:rPr lang="en-GB" sz="2400" dirty="0"/>
              <a:t>Dr Amy Gerrish</a:t>
            </a:r>
          </a:p>
          <a:p>
            <a:r>
              <a:rPr lang="en-GB" sz="2400" dirty="0"/>
              <a:t>Lorraine </a:t>
            </a:r>
            <a:r>
              <a:rPr lang="en-GB" sz="2400" dirty="0" err="1"/>
              <a:t>Hartles-Spencer</a:t>
            </a:r>
            <a:endParaRPr lang="en-GB" sz="2400" dirty="0"/>
          </a:p>
          <a:p>
            <a:r>
              <a:rPr lang="en-GB" sz="2400" dirty="0"/>
              <a:t>Sam Court</a:t>
            </a:r>
          </a:p>
          <a:p>
            <a:pPr marL="0" indent="0">
              <a:buFont typeface="Arial" panose="020B0604020202020204" pitchFamily="34" charset="0"/>
              <a:buNone/>
            </a:pPr>
            <a:endParaRPr lang="en-GB" dirty="0"/>
          </a:p>
        </p:txBody>
      </p:sp>
      <p:pic>
        <p:nvPicPr>
          <p:cNvPr id="1026" name="Picture 2">
            <a:extLst>
              <a:ext uri="{FF2B5EF4-FFF2-40B4-BE49-F238E27FC236}">
                <a16:creationId xmlns:a16="http://schemas.microsoft.com/office/drawing/2014/main" id="{8C64DC5D-4B2E-9B4C-CC62-CE81F9A63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801" y="5629120"/>
            <a:ext cx="1915297" cy="9007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BD9FCF-C383-8AF7-1C76-A4BEAA65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999" y="5625269"/>
            <a:ext cx="2109173" cy="9046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6F7FAE6-4BBE-67B9-74FA-E5AF8FFED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76" y="5717698"/>
            <a:ext cx="2879124" cy="719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qr code with a black background&#10;&#10;AI-generated content may be incorrect.">
            <a:extLst>
              <a:ext uri="{FF2B5EF4-FFF2-40B4-BE49-F238E27FC236}">
                <a16:creationId xmlns:a16="http://schemas.microsoft.com/office/drawing/2014/main" id="{1321D797-83F2-096B-9956-687581917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9753" y="5927493"/>
            <a:ext cx="681610" cy="681610"/>
          </a:xfrm>
          <a:prstGeom prst="rect">
            <a:avLst/>
          </a:prstGeom>
        </p:spPr>
      </p:pic>
      <p:sp>
        <p:nvSpPr>
          <p:cNvPr id="10" name="TextBox 9">
            <a:extLst>
              <a:ext uri="{FF2B5EF4-FFF2-40B4-BE49-F238E27FC236}">
                <a16:creationId xmlns:a16="http://schemas.microsoft.com/office/drawing/2014/main" id="{C00631E4-D6C0-3091-2E5F-345BE4C3FEC8}"/>
              </a:ext>
            </a:extLst>
          </p:cNvPr>
          <p:cNvSpPr txBox="1"/>
          <p:nvPr/>
        </p:nvSpPr>
        <p:spPr>
          <a:xfrm>
            <a:off x="9679123" y="6006688"/>
            <a:ext cx="1384461" cy="523220"/>
          </a:xfrm>
          <a:prstGeom prst="rect">
            <a:avLst/>
          </a:prstGeom>
          <a:noFill/>
        </p:spPr>
        <p:txBody>
          <a:bodyPr wrap="square" rtlCol="0">
            <a:spAutoFit/>
          </a:bodyPr>
          <a:lstStyle/>
          <a:p>
            <a:r>
              <a:rPr lang="en-GB" sz="1400" b="1" dirty="0">
                <a:cs typeface="Arial" panose="020B0604020202020204" pitchFamily="34" charset="0"/>
              </a:rPr>
              <a:t>Follow me on LinkedIn</a:t>
            </a:r>
            <a:r>
              <a:rPr lang="en-GB" sz="1400" dirty="0">
                <a:cs typeface="Arial" panose="020B0604020202020204" pitchFamily="34" charset="0"/>
              </a:rPr>
              <a:t>:</a:t>
            </a:r>
          </a:p>
        </p:txBody>
      </p:sp>
      <p:sp>
        <p:nvSpPr>
          <p:cNvPr id="11" name="TextBox 10">
            <a:extLst>
              <a:ext uri="{FF2B5EF4-FFF2-40B4-BE49-F238E27FC236}">
                <a16:creationId xmlns:a16="http://schemas.microsoft.com/office/drawing/2014/main" id="{CE25EA07-DBDF-A98C-2E55-136EB2A0EF73}"/>
              </a:ext>
            </a:extLst>
          </p:cNvPr>
          <p:cNvSpPr txBox="1"/>
          <p:nvPr/>
        </p:nvSpPr>
        <p:spPr>
          <a:xfrm>
            <a:off x="9647796" y="5305368"/>
            <a:ext cx="1892762" cy="523220"/>
          </a:xfrm>
          <a:prstGeom prst="rect">
            <a:avLst/>
          </a:prstGeom>
          <a:noFill/>
        </p:spPr>
        <p:txBody>
          <a:bodyPr wrap="none" rtlCol="0">
            <a:spAutoFit/>
          </a:bodyPr>
          <a:lstStyle/>
          <a:p>
            <a:r>
              <a:rPr lang="en-GB" sz="1400" b="1" dirty="0"/>
              <a:t>Contact via email: </a:t>
            </a:r>
          </a:p>
          <a:p>
            <a:r>
              <a:rPr lang="en-GB" sz="1400" dirty="0"/>
              <a:t>l.r.ames@bham.ac.uk</a:t>
            </a:r>
          </a:p>
        </p:txBody>
      </p:sp>
      <p:pic>
        <p:nvPicPr>
          <p:cNvPr id="8" name="Picture 4">
            <a:extLst>
              <a:ext uri="{FF2B5EF4-FFF2-40B4-BE49-F238E27FC236}">
                <a16:creationId xmlns:a16="http://schemas.microsoft.com/office/drawing/2014/main" id="{BE06F2AD-90B4-949A-70A1-BB781B5C29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0543" y="214294"/>
            <a:ext cx="1969251" cy="5564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C93008C-A0C9-BE61-1D7E-7B2358F5CB92}"/>
              </a:ext>
            </a:extLst>
          </p:cNvPr>
          <p:cNvPicPr>
            <a:picLocks noChangeAspect="1"/>
          </p:cNvPicPr>
          <p:nvPr/>
        </p:nvPicPr>
        <p:blipFill>
          <a:blip r:embed="rId7"/>
          <a:srcRect l="33083" t="17778" r="51207" b="63457"/>
          <a:stretch>
            <a:fillRect/>
          </a:stretch>
        </p:blipFill>
        <p:spPr>
          <a:xfrm>
            <a:off x="10717615" y="156020"/>
            <a:ext cx="1142928" cy="767959"/>
          </a:xfrm>
          <a:prstGeom prst="rect">
            <a:avLst/>
          </a:prstGeom>
        </p:spPr>
      </p:pic>
    </p:spTree>
    <p:extLst>
      <p:ext uri="{BB962C8B-B14F-4D97-AF65-F5344CB8AC3E}">
        <p14:creationId xmlns:p14="http://schemas.microsoft.com/office/powerpoint/2010/main" val="225144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E98A-9525-72FF-FE91-B7E6EFE9EC4D}"/>
              </a:ext>
            </a:extLst>
          </p:cNvPr>
          <p:cNvSpPr>
            <a:spLocks noGrp="1"/>
          </p:cNvSpPr>
          <p:nvPr>
            <p:ph type="title"/>
          </p:nvPr>
        </p:nvSpPr>
        <p:spPr>
          <a:xfrm>
            <a:off x="0" y="-1"/>
            <a:ext cx="7324928" cy="1080000"/>
          </a:xfrm>
        </p:spPr>
        <p:txBody>
          <a:bodyPr/>
          <a:lstStyle/>
          <a:p>
            <a:r>
              <a:rPr lang="en-GB" dirty="0"/>
              <a:t>What is nanopore sequencing?</a:t>
            </a:r>
          </a:p>
        </p:txBody>
      </p:sp>
      <p:sp>
        <p:nvSpPr>
          <p:cNvPr id="3" name="Content Placeholder 2">
            <a:extLst>
              <a:ext uri="{FF2B5EF4-FFF2-40B4-BE49-F238E27FC236}">
                <a16:creationId xmlns:a16="http://schemas.microsoft.com/office/drawing/2014/main" id="{25D9B641-1C6F-DDA2-6D92-1A9F879E8F8A}"/>
              </a:ext>
            </a:extLst>
          </p:cNvPr>
          <p:cNvSpPr>
            <a:spLocks noGrp="1"/>
          </p:cNvSpPr>
          <p:nvPr>
            <p:ph idx="1"/>
          </p:nvPr>
        </p:nvSpPr>
        <p:spPr>
          <a:xfrm>
            <a:off x="838199" y="1825626"/>
            <a:ext cx="10649607" cy="1874016"/>
          </a:xfrm>
        </p:spPr>
        <p:txBody>
          <a:bodyPr>
            <a:normAutofit lnSpcReduction="10000"/>
          </a:bodyPr>
          <a:lstStyle/>
          <a:p>
            <a:r>
              <a:rPr lang="en-GB" sz="2400" dirty="0"/>
              <a:t>ONT sequencing utilizes protein nanopores embedded in a membrane.</a:t>
            </a:r>
          </a:p>
          <a:p>
            <a:r>
              <a:rPr lang="en-GB" sz="2400" dirty="0"/>
              <a:t>Using motor proteins attached to DNA fragments during library preparation, DNA is fed through the protein pore.</a:t>
            </a:r>
          </a:p>
          <a:p>
            <a:r>
              <a:rPr lang="en-GB" sz="2400" dirty="0"/>
              <a:t>As the DNA is fed through, changes to the electrical current across the membrane can be detected.</a:t>
            </a:r>
          </a:p>
        </p:txBody>
      </p:sp>
      <p:pic>
        <p:nvPicPr>
          <p:cNvPr id="1028" name="Picture 4">
            <a:extLst>
              <a:ext uri="{FF2B5EF4-FFF2-40B4-BE49-F238E27FC236}">
                <a16:creationId xmlns:a16="http://schemas.microsoft.com/office/drawing/2014/main" id="{CE92AF02-489B-AB13-5B82-2CA25D0CE5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16" r="3820" b="3"/>
          <a:stretch>
            <a:fillRect/>
          </a:stretch>
        </p:blipFill>
        <p:spPr bwMode="auto">
          <a:xfrm>
            <a:off x="7157545" y="3566668"/>
            <a:ext cx="4563468" cy="2926207"/>
          </a:xfrm>
          <a:prstGeom prst="roundRect">
            <a:avLst>
              <a:gd name="adj" fmla="val 22025"/>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676ABD9-C1FD-ABF4-5B38-DB026331B525}"/>
              </a:ext>
            </a:extLst>
          </p:cNvPr>
          <p:cNvSpPr txBox="1">
            <a:spLocks/>
          </p:cNvSpPr>
          <p:nvPr/>
        </p:nvSpPr>
        <p:spPr>
          <a:xfrm>
            <a:off x="838199" y="3699642"/>
            <a:ext cx="6098629" cy="1991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Each base has its own specific change to the electrical current.</a:t>
            </a:r>
          </a:p>
          <a:p>
            <a:r>
              <a:rPr lang="en-GB" sz="2400" dirty="0"/>
              <a:t>Bioinformatically we can convert these electrical changes into a readable DNA sequence.</a:t>
            </a:r>
          </a:p>
        </p:txBody>
      </p:sp>
      <p:sp>
        <p:nvSpPr>
          <p:cNvPr id="6" name="Rectangle 5">
            <a:extLst>
              <a:ext uri="{FF2B5EF4-FFF2-40B4-BE49-F238E27FC236}">
                <a16:creationId xmlns:a16="http://schemas.microsoft.com/office/drawing/2014/main" id="{5F619D05-9DA7-27BB-B516-05AA57609973}"/>
              </a:ext>
            </a:extLst>
          </p:cNvPr>
          <p:cNvSpPr/>
          <p:nvPr/>
        </p:nvSpPr>
        <p:spPr>
          <a:xfrm>
            <a:off x="0" y="1025999"/>
            <a:ext cx="7324928"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377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2BEFCD-4D16-B892-E2EB-72FA11861D70}"/>
              </a:ext>
            </a:extLst>
          </p:cNvPr>
          <p:cNvSpPr/>
          <p:nvPr/>
        </p:nvSpPr>
        <p:spPr>
          <a:xfrm>
            <a:off x="591657" y="1870841"/>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C400D405-AEC6-E166-DE62-AC0A912D34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46" t="5703" r="8218" b="5435"/>
          <a:stretch>
            <a:fillRect/>
          </a:stretch>
        </p:blipFill>
        <p:spPr bwMode="auto">
          <a:xfrm>
            <a:off x="723448" y="4171546"/>
            <a:ext cx="3005133" cy="252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40776C32-9006-AFC9-8AAE-6CCE049F27FC}"/>
              </a:ext>
            </a:extLst>
          </p:cNvPr>
          <p:cNvSpPr/>
          <p:nvPr/>
        </p:nvSpPr>
        <p:spPr>
          <a:xfrm>
            <a:off x="8331625" y="1870841"/>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C82D838F-8D2A-30EA-B0CD-ECDAAE3D5D8B}"/>
              </a:ext>
            </a:extLst>
          </p:cNvPr>
          <p:cNvSpPr/>
          <p:nvPr/>
        </p:nvSpPr>
        <p:spPr>
          <a:xfrm>
            <a:off x="4461641" y="1870841"/>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EF2D386-F4DA-311E-6B81-C87D5462D98E}"/>
              </a:ext>
            </a:extLst>
          </p:cNvPr>
          <p:cNvSpPr>
            <a:spLocks noGrp="1"/>
          </p:cNvSpPr>
          <p:nvPr>
            <p:ph type="title"/>
          </p:nvPr>
        </p:nvSpPr>
        <p:spPr>
          <a:xfrm>
            <a:off x="0" y="0"/>
            <a:ext cx="4299626" cy="1080000"/>
          </a:xfrm>
        </p:spPr>
        <p:txBody>
          <a:bodyPr/>
          <a:lstStyle/>
          <a:p>
            <a:r>
              <a:rPr lang="en-GB" dirty="0"/>
              <a:t>Scalability of ONT </a:t>
            </a:r>
          </a:p>
        </p:txBody>
      </p:sp>
      <p:sp>
        <p:nvSpPr>
          <p:cNvPr id="3" name="Content Placeholder 2">
            <a:extLst>
              <a:ext uri="{FF2B5EF4-FFF2-40B4-BE49-F238E27FC236}">
                <a16:creationId xmlns:a16="http://schemas.microsoft.com/office/drawing/2014/main" id="{2D1DA449-D3CD-33E8-6056-46F1093937E6}"/>
              </a:ext>
            </a:extLst>
          </p:cNvPr>
          <p:cNvSpPr>
            <a:spLocks noGrp="1"/>
          </p:cNvSpPr>
          <p:nvPr>
            <p:ph idx="1"/>
          </p:nvPr>
        </p:nvSpPr>
        <p:spPr>
          <a:xfrm>
            <a:off x="838200" y="2312276"/>
            <a:ext cx="2775632" cy="1534509"/>
          </a:xfrm>
        </p:spPr>
        <p:txBody>
          <a:bodyPr>
            <a:normAutofit/>
          </a:bodyPr>
          <a:lstStyle/>
          <a:p>
            <a:pPr marL="0" indent="0" algn="ctr">
              <a:buNone/>
            </a:pPr>
            <a:r>
              <a:rPr lang="en-GB" sz="2000" dirty="0" err="1"/>
              <a:t>MinION</a:t>
            </a:r>
            <a:endParaRPr lang="en-GB" sz="2000" dirty="0"/>
          </a:p>
          <a:p>
            <a:pPr marL="0" indent="0" algn="ctr">
              <a:buNone/>
            </a:pPr>
            <a:r>
              <a:rPr lang="en-GB" sz="2000" dirty="0"/>
              <a:t>Portable single flow cell device which plugs in via USB</a:t>
            </a:r>
          </a:p>
        </p:txBody>
      </p:sp>
      <p:pic>
        <p:nvPicPr>
          <p:cNvPr id="2052" name="Picture 4">
            <a:extLst>
              <a:ext uri="{FF2B5EF4-FFF2-40B4-BE49-F238E27FC236}">
                <a16:creationId xmlns:a16="http://schemas.microsoft.com/office/drawing/2014/main" id="{31C62376-D430-1B1E-09F1-C25517DFC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083" y="4171546"/>
            <a:ext cx="3029834"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0474B41-EA3B-AA57-C438-2358B40466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86" t="11997" r="3968" b="7750"/>
          <a:stretch>
            <a:fillRect/>
          </a:stretch>
        </p:blipFill>
        <p:spPr bwMode="auto">
          <a:xfrm>
            <a:off x="8085151" y="4171546"/>
            <a:ext cx="3761664" cy="2520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CEA0EA6-DDF7-AEAC-76BA-FD7BDFBD2637}"/>
              </a:ext>
            </a:extLst>
          </p:cNvPr>
          <p:cNvSpPr txBox="1">
            <a:spLocks/>
          </p:cNvSpPr>
          <p:nvPr/>
        </p:nvSpPr>
        <p:spPr>
          <a:xfrm>
            <a:off x="4708184" y="2312276"/>
            <a:ext cx="2775632" cy="1534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err="1"/>
              <a:t>GridION</a:t>
            </a:r>
            <a:endParaRPr lang="en-GB" sz="2000" dirty="0"/>
          </a:p>
          <a:p>
            <a:pPr marL="0" indent="0" algn="ctr">
              <a:buFont typeface="Arial" panose="020B0604020202020204" pitchFamily="34" charset="0"/>
              <a:buNone/>
            </a:pPr>
            <a:r>
              <a:rPr lang="en-GB" sz="2000" dirty="0"/>
              <a:t>Benchtop sequencer which fits 5 flow cells at once</a:t>
            </a:r>
          </a:p>
        </p:txBody>
      </p:sp>
      <p:sp>
        <p:nvSpPr>
          <p:cNvPr id="5" name="Content Placeholder 2">
            <a:extLst>
              <a:ext uri="{FF2B5EF4-FFF2-40B4-BE49-F238E27FC236}">
                <a16:creationId xmlns:a16="http://schemas.microsoft.com/office/drawing/2014/main" id="{7CA60BC3-80CF-7D02-BEED-ACE416EE801E}"/>
              </a:ext>
            </a:extLst>
          </p:cNvPr>
          <p:cNvSpPr txBox="1">
            <a:spLocks/>
          </p:cNvSpPr>
          <p:nvPr/>
        </p:nvSpPr>
        <p:spPr>
          <a:xfrm>
            <a:off x="8578168" y="2312276"/>
            <a:ext cx="2775632" cy="1534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err="1"/>
              <a:t>PromethION</a:t>
            </a:r>
            <a:endParaRPr lang="en-GB" sz="2000" dirty="0"/>
          </a:p>
          <a:p>
            <a:pPr marL="0" indent="0" algn="ctr">
              <a:buFont typeface="Arial" panose="020B0604020202020204" pitchFamily="34" charset="0"/>
              <a:buNone/>
            </a:pPr>
            <a:r>
              <a:rPr lang="en-GB" sz="2000" dirty="0"/>
              <a:t>Largest sequencer which can fits up to 24 flow cells at once</a:t>
            </a:r>
          </a:p>
        </p:txBody>
      </p:sp>
      <p:sp>
        <p:nvSpPr>
          <p:cNvPr id="12" name="Rectangle 11">
            <a:extLst>
              <a:ext uri="{FF2B5EF4-FFF2-40B4-BE49-F238E27FC236}">
                <a16:creationId xmlns:a16="http://schemas.microsoft.com/office/drawing/2014/main" id="{DC3666C2-4157-9982-3AB9-E6F845FEBA9F}"/>
              </a:ext>
            </a:extLst>
          </p:cNvPr>
          <p:cNvSpPr/>
          <p:nvPr/>
        </p:nvSpPr>
        <p:spPr>
          <a:xfrm>
            <a:off x="0" y="1026000"/>
            <a:ext cx="4299626"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2606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4A59-2E8F-DAC5-722B-E7392B597026}"/>
              </a:ext>
            </a:extLst>
          </p:cNvPr>
          <p:cNvSpPr>
            <a:spLocks noGrp="1"/>
          </p:cNvSpPr>
          <p:nvPr>
            <p:ph type="title"/>
          </p:nvPr>
        </p:nvSpPr>
        <p:spPr>
          <a:xfrm>
            <a:off x="0" y="0"/>
            <a:ext cx="4305300" cy="1080000"/>
          </a:xfrm>
        </p:spPr>
        <p:txBody>
          <a:bodyPr/>
          <a:lstStyle/>
          <a:p>
            <a:r>
              <a:rPr lang="en-GB" dirty="0"/>
              <a:t>The perks on ONT</a:t>
            </a:r>
          </a:p>
        </p:txBody>
      </p:sp>
      <p:sp>
        <p:nvSpPr>
          <p:cNvPr id="3" name="Content Placeholder 2">
            <a:extLst>
              <a:ext uri="{FF2B5EF4-FFF2-40B4-BE49-F238E27FC236}">
                <a16:creationId xmlns:a16="http://schemas.microsoft.com/office/drawing/2014/main" id="{92E8BDCF-DBC2-3B3F-66D5-57740FFE9F3D}"/>
              </a:ext>
            </a:extLst>
          </p:cNvPr>
          <p:cNvSpPr>
            <a:spLocks noGrp="1"/>
          </p:cNvSpPr>
          <p:nvPr>
            <p:ph idx="1"/>
          </p:nvPr>
        </p:nvSpPr>
        <p:spPr>
          <a:xfrm>
            <a:off x="838200" y="1825625"/>
            <a:ext cx="7097110" cy="4351338"/>
          </a:xfrm>
        </p:spPr>
        <p:txBody>
          <a:bodyPr>
            <a:normAutofit lnSpcReduction="10000"/>
          </a:bodyPr>
          <a:lstStyle/>
          <a:p>
            <a:r>
              <a:rPr lang="en-GB" dirty="0"/>
              <a:t>It’s quick to prepare.</a:t>
            </a:r>
          </a:p>
          <a:p>
            <a:r>
              <a:rPr lang="en-GB" dirty="0"/>
              <a:t>Uses native DNA as an input.</a:t>
            </a:r>
          </a:p>
          <a:p>
            <a:r>
              <a:rPr lang="en-GB" dirty="0"/>
              <a:t>You’re able to multiplex samples together.</a:t>
            </a:r>
          </a:p>
          <a:p>
            <a:r>
              <a:rPr lang="en-GB" dirty="0"/>
              <a:t>You can select specific targets to observe.</a:t>
            </a:r>
          </a:p>
          <a:p>
            <a:r>
              <a:rPr lang="en-GB" dirty="0"/>
              <a:t>Data can be analysed during sequencing.</a:t>
            </a:r>
          </a:p>
          <a:p>
            <a:r>
              <a:rPr lang="en-GB" dirty="0"/>
              <a:t>Cost effective and flow cells can be reused. </a:t>
            </a:r>
          </a:p>
          <a:p>
            <a:r>
              <a:rPr lang="en-GB" dirty="0"/>
              <a:t>Longer reads make it easier to spot changes in the genome.</a:t>
            </a:r>
          </a:p>
          <a:p>
            <a:r>
              <a:rPr lang="en-GB" dirty="0" err="1"/>
              <a:t>MinION</a:t>
            </a:r>
            <a:r>
              <a:rPr lang="en-GB" dirty="0"/>
              <a:t> sequencers are portable. </a:t>
            </a:r>
          </a:p>
        </p:txBody>
      </p:sp>
      <p:pic>
        <p:nvPicPr>
          <p:cNvPr id="4098" name="Picture 2">
            <a:extLst>
              <a:ext uri="{FF2B5EF4-FFF2-40B4-BE49-F238E27FC236}">
                <a16:creationId xmlns:a16="http://schemas.microsoft.com/office/drawing/2014/main" id="{BD677461-F6DE-7F14-E632-2C3B73A458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8786" t="21517" r="2337" b="24281"/>
          <a:stretch>
            <a:fillRect/>
          </a:stretch>
        </p:blipFill>
        <p:spPr bwMode="auto">
          <a:xfrm>
            <a:off x="7966838" y="3817583"/>
            <a:ext cx="3878317" cy="2601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B9A1B66-14D5-F290-9B05-579D5DB1182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354" t="21517" r="51214" b="24281"/>
          <a:stretch>
            <a:fillRect/>
          </a:stretch>
        </p:blipFill>
        <p:spPr bwMode="auto">
          <a:xfrm>
            <a:off x="8103473" y="1027906"/>
            <a:ext cx="3605049" cy="2601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NA sequencing in microgravity on the International Space Station (ISS)  using the MinION">
            <a:extLst>
              <a:ext uri="{FF2B5EF4-FFF2-40B4-BE49-F238E27FC236}">
                <a16:creationId xmlns:a16="http://schemas.microsoft.com/office/drawing/2014/main" id="{66B93812-231B-FAA3-3F01-4D3EA7E3A2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50" r="6359"/>
          <a:stretch>
            <a:fillRect/>
          </a:stretch>
        </p:blipFill>
        <p:spPr bwMode="auto">
          <a:xfrm>
            <a:off x="7935310" y="2761149"/>
            <a:ext cx="3909845" cy="2480289"/>
          </a:xfrm>
          <a:prstGeom prst="rect">
            <a:avLst/>
          </a:prstGeom>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5E78DA3-37C7-BBB1-4E67-0A2E21667269}"/>
              </a:ext>
            </a:extLst>
          </p:cNvPr>
          <p:cNvSpPr/>
          <p:nvPr/>
        </p:nvSpPr>
        <p:spPr>
          <a:xfrm>
            <a:off x="0" y="1026000"/>
            <a:ext cx="43056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050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098"/>
                                        </p:tgtEl>
                                      </p:cBhvr>
                                    </p:animEffect>
                                    <p:set>
                                      <p:cBhvr>
                                        <p:cTn id="10" dur="1" fill="hold">
                                          <p:stCondLst>
                                            <p:cond delay="499"/>
                                          </p:stCondLst>
                                        </p:cTn>
                                        <p:tgtEl>
                                          <p:spTgt spid="40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0A93-5863-8772-5408-A66AC73FF6D6}"/>
              </a:ext>
            </a:extLst>
          </p:cNvPr>
          <p:cNvSpPr>
            <a:spLocks noGrp="1"/>
          </p:cNvSpPr>
          <p:nvPr>
            <p:ph type="title"/>
          </p:nvPr>
        </p:nvSpPr>
        <p:spPr>
          <a:xfrm>
            <a:off x="0" y="1512"/>
            <a:ext cx="9372600" cy="1080000"/>
          </a:xfrm>
        </p:spPr>
        <p:txBody>
          <a:bodyPr/>
          <a:lstStyle/>
          <a:p>
            <a:r>
              <a:rPr lang="en-GB" dirty="0"/>
              <a:t>What kind of information can you obtain?</a:t>
            </a:r>
          </a:p>
        </p:txBody>
      </p:sp>
      <p:pic>
        <p:nvPicPr>
          <p:cNvPr id="6" name="Picture 5">
            <a:extLst>
              <a:ext uri="{FF2B5EF4-FFF2-40B4-BE49-F238E27FC236}">
                <a16:creationId xmlns:a16="http://schemas.microsoft.com/office/drawing/2014/main" id="{0887ABC8-AB4C-CDD1-2C8B-931B11B5E46F}"/>
              </a:ext>
            </a:extLst>
          </p:cNvPr>
          <p:cNvPicPr>
            <a:picLocks noChangeAspect="1"/>
          </p:cNvPicPr>
          <p:nvPr/>
        </p:nvPicPr>
        <p:blipFill>
          <a:blip r:embed="rId3"/>
          <a:srcRect l="41466" t="18698" r="42327" b="11111"/>
          <a:stretch>
            <a:fillRect/>
          </a:stretch>
        </p:blipFill>
        <p:spPr>
          <a:xfrm>
            <a:off x="5515728" y="2587652"/>
            <a:ext cx="1160544" cy="2827283"/>
          </a:xfrm>
          <a:prstGeom prst="rect">
            <a:avLst/>
          </a:prstGeom>
        </p:spPr>
      </p:pic>
      <p:sp>
        <p:nvSpPr>
          <p:cNvPr id="7" name="Rectangle: Rounded Corners 6">
            <a:extLst>
              <a:ext uri="{FF2B5EF4-FFF2-40B4-BE49-F238E27FC236}">
                <a16:creationId xmlns:a16="http://schemas.microsoft.com/office/drawing/2014/main" id="{6615CFB9-B25C-BAB6-7ABB-1E567AA0B2AB}"/>
              </a:ext>
            </a:extLst>
          </p:cNvPr>
          <p:cNvSpPr/>
          <p:nvPr/>
        </p:nvSpPr>
        <p:spPr>
          <a:xfrm>
            <a:off x="636322" y="1672170"/>
            <a:ext cx="3778023" cy="21600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Single base changes – insertion, deletions, and base changes</a:t>
            </a:r>
          </a:p>
        </p:txBody>
      </p:sp>
      <p:sp>
        <p:nvSpPr>
          <p:cNvPr id="8" name="Rectangle: Rounded Corners 7">
            <a:extLst>
              <a:ext uri="{FF2B5EF4-FFF2-40B4-BE49-F238E27FC236}">
                <a16:creationId xmlns:a16="http://schemas.microsoft.com/office/drawing/2014/main" id="{3FCB73D8-CE88-522F-EC16-C7B555622B5D}"/>
              </a:ext>
            </a:extLst>
          </p:cNvPr>
          <p:cNvSpPr/>
          <p:nvPr/>
        </p:nvSpPr>
        <p:spPr>
          <a:xfrm>
            <a:off x="636322" y="4016963"/>
            <a:ext cx="3778023" cy="21600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Structural changes – </a:t>
            </a:r>
          </a:p>
          <a:p>
            <a:pPr algn="ctr"/>
            <a:r>
              <a:rPr lang="en-GB" sz="2400" dirty="0"/>
              <a:t>genomic inversions, translocations, repeat regions, and gene region deletions</a:t>
            </a:r>
          </a:p>
        </p:txBody>
      </p:sp>
      <p:sp>
        <p:nvSpPr>
          <p:cNvPr id="9" name="Rectangle: Rounded Corners 8">
            <a:extLst>
              <a:ext uri="{FF2B5EF4-FFF2-40B4-BE49-F238E27FC236}">
                <a16:creationId xmlns:a16="http://schemas.microsoft.com/office/drawing/2014/main" id="{39EFC39F-480B-67E0-67BE-C3227BB1EAAC}"/>
              </a:ext>
            </a:extLst>
          </p:cNvPr>
          <p:cNvSpPr/>
          <p:nvPr/>
        </p:nvSpPr>
        <p:spPr>
          <a:xfrm>
            <a:off x="7777654" y="1690688"/>
            <a:ext cx="3778024" cy="21600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Haplotype phasing – </a:t>
            </a:r>
          </a:p>
          <a:p>
            <a:pPr algn="ctr"/>
            <a:r>
              <a:rPr lang="en-GB" sz="2400" dirty="0"/>
              <a:t>mapping genomic changes to specific alleles</a:t>
            </a:r>
          </a:p>
        </p:txBody>
      </p:sp>
      <p:sp>
        <p:nvSpPr>
          <p:cNvPr id="10" name="Rectangle: Rounded Corners 9">
            <a:extLst>
              <a:ext uri="{FF2B5EF4-FFF2-40B4-BE49-F238E27FC236}">
                <a16:creationId xmlns:a16="http://schemas.microsoft.com/office/drawing/2014/main" id="{B6DC1136-48A2-9AD1-A97E-7BDC0AC28BA7}"/>
              </a:ext>
            </a:extLst>
          </p:cNvPr>
          <p:cNvSpPr/>
          <p:nvPr/>
        </p:nvSpPr>
        <p:spPr>
          <a:xfrm>
            <a:off x="7777654" y="4016963"/>
            <a:ext cx="3778024" cy="216000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Methylation patterns – detection of methylation</a:t>
            </a:r>
          </a:p>
        </p:txBody>
      </p:sp>
      <p:cxnSp>
        <p:nvCxnSpPr>
          <p:cNvPr id="12" name="Straight Arrow Connector 11">
            <a:extLst>
              <a:ext uri="{FF2B5EF4-FFF2-40B4-BE49-F238E27FC236}">
                <a16:creationId xmlns:a16="http://schemas.microsoft.com/office/drawing/2014/main" id="{8AB89D1D-5935-2903-A101-427397DB8421}"/>
              </a:ext>
            </a:extLst>
          </p:cNvPr>
          <p:cNvCxnSpPr>
            <a:cxnSpLocks/>
            <a:stCxn id="7" idx="3"/>
          </p:cNvCxnSpPr>
          <p:nvPr/>
        </p:nvCxnSpPr>
        <p:spPr>
          <a:xfrm>
            <a:off x="4414345" y="2752170"/>
            <a:ext cx="1101382" cy="537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73C0B15-63D8-A47D-B157-D3ED62794EC0}"/>
              </a:ext>
            </a:extLst>
          </p:cNvPr>
          <p:cNvCxnSpPr>
            <a:cxnSpLocks/>
          </p:cNvCxnSpPr>
          <p:nvPr/>
        </p:nvCxnSpPr>
        <p:spPr>
          <a:xfrm flipH="1">
            <a:off x="6667457" y="2770688"/>
            <a:ext cx="1101382" cy="537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461DDF7-908C-519D-DDBE-150B365668C2}"/>
              </a:ext>
            </a:extLst>
          </p:cNvPr>
          <p:cNvCxnSpPr>
            <a:cxnSpLocks/>
          </p:cNvCxnSpPr>
          <p:nvPr/>
        </p:nvCxnSpPr>
        <p:spPr>
          <a:xfrm flipV="1">
            <a:off x="4409938" y="4559395"/>
            <a:ext cx="1101382" cy="537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AC20C42-E096-0EA6-9A18-C4D6F08723DE}"/>
              </a:ext>
            </a:extLst>
          </p:cNvPr>
          <p:cNvCxnSpPr>
            <a:cxnSpLocks/>
          </p:cNvCxnSpPr>
          <p:nvPr/>
        </p:nvCxnSpPr>
        <p:spPr>
          <a:xfrm flipH="1" flipV="1">
            <a:off x="6667457" y="4579861"/>
            <a:ext cx="1101382" cy="537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68FE48FB-F6DA-BA30-C5D3-BDE769AD189D}"/>
              </a:ext>
            </a:extLst>
          </p:cNvPr>
          <p:cNvSpPr/>
          <p:nvPr/>
        </p:nvSpPr>
        <p:spPr>
          <a:xfrm>
            <a:off x="0" y="1026000"/>
            <a:ext cx="936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11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9273-4A8B-22E4-50BB-3F989CE54616}"/>
              </a:ext>
            </a:extLst>
          </p:cNvPr>
          <p:cNvSpPr>
            <a:spLocks noGrp="1"/>
          </p:cNvSpPr>
          <p:nvPr>
            <p:ph type="title"/>
          </p:nvPr>
        </p:nvSpPr>
        <p:spPr>
          <a:xfrm>
            <a:off x="0" y="0"/>
            <a:ext cx="4905375" cy="1080000"/>
          </a:xfrm>
        </p:spPr>
        <p:txBody>
          <a:bodyPr/>
          <a:lstStyle/>
          <a:p>
            <a:r>
              <a:rPr lang="en-GB" dirty="0"/>
              <a:t>Types of ONT inputs</a:t>
            </a:r>
          </a:p>
        </p:txBody>
      </p:sp>
      <p:sp>
        <p:nvSpPr>
          <p:cNvPr id="4" name="Rectangle: Rounded Corners 3">
            <a:extLst>
              <a:ext uri="{FF2B5EF4-FFF2-40B4-BE49-F238E27FC236}">
                <a16:creationId xmlns:a16="http://schemas.microsoft.com/office/drawing/2014/main" id="{839AC6B9-E5C5-92E3-20A8-D072C1B31CD6}"/>
              </a:ext>
            </a:extLst>
          </p:cNvPr>
          <p:cNvSpPr/>
          <p:nvPr/>
        </p:nvSpPr>
        <p:spPr>
          <a:xfrm>
            <a:off x="636324" y="1672170"/>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Short read fragments</a:t>
            </a:r>
          </a:p>
          <a:p>
            <a:pPr algn="ctr"/>
            <a:endParaRPr lang="en-GB" sz="2000" dirty="0"/>
          </a:p>
          <a:p>
            <a:pPr algn="ctr"/>
            <a:r>
              <a:rPr lang="en-GB" sz="2000" dirty="0"/>
              <a:t>Below 1kb in length</a:t>
            </a:r>
            <a:endParaRPr lang="en-GB" dirty="0"/>
          </a:p>
        </p:txBody>
      </p:sp>
      <p:sp>
        <p:nvSpPr>
          <p:cNvPr id="5" name="Rectangle: Rounded Corners 4">
            <a:extLst>
              <a:ext uri="{FF2B5EF4-FFF2-40B4-BE49-F238E27FC236}">
                <a16:creationId xmlns:a16="http://schemas.microsoft.com/office/drawing/2014/main" id="{303C2135-CDDE-1B12-D128-CA957A1F30A2}"/>
              </a:ext>
            </a:extLst>
          </p:cNvPr>
          <p:cNvSpPr/>
          <p:nvPr/>
        </p:nvSpPr>
        <p:spPr>
          <a:xfrm>
            <a:off x="4461641" y="1681429"/>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Long read fragments</a:t>
            </a:r>
          </a:p>
          <a:p>
            <a:pPr algn="ctr"/>
            <a:endParaRPr lang="en-GB" sz="2000" dirty="0"/>
          </a:p>
          <a:p>
            <a:pPr algn="ctr"/>
            <a:r>
              <a:rPr lang="en-GB" sz="2000" dirty="0"/>
              <a:t>Commonly between 10 to 100kb</a:t>
            </a:r>
            <a:endParaRPr lang="en-GB" dirty="0"/>
          </a:p>
        </p:txBody>
      </p:sp>
      <p:sp>
        <p:nvSpPr>
          <p:cNvPr id="6" name="Rectangle: Rounded Corners 5">
            <a:extLst>
              <a:ext uri="{FF2B5EF4-FFF2-40B4-BE49-F238E27FC236}">
                <a16:creationId xmlns:a16="http://schemas.microsoft.com/office/drawing/2014/main" id="{DED5ECC8-83CE-E2B3-376C-8A339F3B2260}"/>
              </a:ext>
            </a:extLst>
          </p:cNvPr>
          <p:cNvSpPr/>
          <p:nvPr/>
        </p:nvSpPr>
        <p:spPr>
          <a:xfrm>
            <a:off x="8286958" y="1690688"/>
            <a:ext cx="3268717" cy="4820705"/>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Ultra high molecular weight</a:t>
            </a:r>
          </a:p>
          <a:p>
            <a:pPr algn="ctr"/>
            <a:endParaRPr lang="en-GB" sz="2000" dirty="0"/>
          </a:p>
          <a:p>
            <a:pPr algn="ctr"/>
            <a:r>
              <a:rPr lang="en-GB" sz="2000" dirty="0"/>
              <a:t>Exceeding 100kb in length</a:t>
            </a:r>
            <a:endParaRPr lang="en-GB" dirty="0"/>
          </a:p>
        </p:txBody>
      </p:sp>
      <p:sp>
        <p:nvSpPr>
          <p:cNvPr id="3" name="Rectangle: Rounded Corners 2">
            <a:extLst>
              <a:ext uri="{FF2B5EF4-FFF2-40B4-BE49-F238E27FC236}">
                <a16:creationId xmlns:a16="http://schemas.microsoft.com/office/drawing/2014/main" id="{513DEBEF-24B6-05CB-BA54-2639C024918E}"/>
              </a:ext>
            </a:extLst>
          </p:cNvPr>
          <p:cNvSpPr/>
          <p:nvPr/>
        </p:nvSpPr>
        <p:spPr>
          <a:xfrm>
            <a:off x="4272453" y="1552282"/>
            <a:ext cx="3647091" cy="509751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AC4EC792-215E-A717-505D-AA5493781C40}"/>
              </a:ext>
            </a:extLst>
          </p:cNvPr>
          <p:cNvSpPr/>
          <p:nvPr/>
        </p:nvSpPr>
        <p:spPr>
          <a:xfrm>
            <a:off x="0" y="1026000"/>
            <a:ext cx="486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046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A8D5-5B50-865F-25AF-5DB877C8F863}"/>
              </a:ext>
            </a:extLst>
          </p:cNvPr>
          <p:cNvSpPr>
            <a:spLocks noGrp="1"/>
          </p:cNvSpPr>
          <p:nvPr>
            <p:ph type="title"/>
          </p:nvPr>
        </p:nvSpPr>
        <p:spPr>
          <a:xfrm>
            <a:off x="0" y="-22034"/>
            <a:ext cx="5295900" cy="1080000"/>
          </a:xfrm>
        </p:spPr>
        <p:txBody>
          <a:bodyPr/>
          <a:lstStyle/>
          <a:p>
            <a:r>
              <a:rPr lang="en-GB" dirty="0"/>
              <a:t>Long read sequencing</a:t>
            </a:r>
          </a:p>
        </p:txBody>
      </p:sp>
      <p:sp>
        <p:nvSpPr>
          <p:cNvPr id="3" name="Content Placeholder 2">
            <a:extLst>
              <a:ext uri="{FF2B5EF4-FFF2-40B4-BE49-F238E27FC236}">
                <a16:creationId xmlns:a16="http://schemas.microsoft.com/office/drawing/2014/main" id="{C53CE431-1650-96DB-0BF4-41F48E2304F1}"/>
              </a:ext>
            </a:extLst>
          </p:cNvPr>
          <p:cNvSpPr>
            <a:spLocks noGrp="1"/>
          </p:cNvSpPr>
          <p:nvPr>
            <p:ph idx="1"/>
          </p:nvPr>
        </p:nvSpPr>
        <p:spPr>
          <a:xfrm>
            <a:off x="838200" y="1825625"/>
            <a:ext cx="6434959" cy="4351338"/>
          </a:xfrm>
        </p:spPr>
        <p:txBody>
          <a:bodyPr>
            <a:normAutofit/>
          </a:bodyPr>
          <a:lstStyle/>
          <a:p>
            <a:r>
              <a:rPr lang="en-GB" dirty="0"/>
              <a:t>The most commonly used method which involves end repairing samples and ligating on a sequencing adapter.</a:t>
            </a:r>
          </a:p>
          <a:p>
            <a:r>
              <a:rPr lang="en-GB" dirty="0"/>
              <a:t>Input DNA can be sourced from a wide range of sample types.</a:t>
            </a:r>
          </a:p>
          <a:p>
            <a:r>
              <a:rPr lang="en-GB" dirty="0"/>
              <a:t>Samples can be sheared to help improve sequencing capacity.</a:t>
            </a:r>
          </a:p>
          <a:p>
            <a:r>
              <a:rPr lang="en-GB" dirty="0"/>
              <a:t>You’re able to barcode samples to multiplex into one library.</a:t>
            </a:r>
          </a:p>
          <a:p>
            <a:endParaRPr lang="en-GB" dirty="0"/>
          </a:p>
        </p:txBody>
      </p:sp>
      <p:pic>
        <p:nvPicPr>
          <p:cNvPr id="5" name="Picture 4">
            <a:extLst>
              <a:ext uri="{FF2B5EF4-FFF2-40B4-BE49-F238E27FC236}">
                <a16:creationId xmlns:a16="http://schemas.microsoft.com/office/drawing/2014/main" id="{359DDF12-4F96-2192-F5AC-360C3134C247}"/>
              </a:ext>
            </a:extLst>
          </p:cNvPr>
          <p:cNvPicPr>
            <a:picLocks noChangeAspect="1"/>
          </p:cNvPicPr>
          <p:nvPr/>
        </p:nvPicPr>
        <p:blipFill>
          <a:blip r:embed="rId3"/>
          <a:srcRect l="44310" t="30958" r="26379" b="23065"/>
          <a:stretch>
            <a:fillRect/>
          </a:stretch>
        </p:blipFill>
        <p:spPr>
          <a:xfrm>
            <a:off x="7780282" y="2049518"/>
            <a:ext cx="3573518" cy="3153103"/>
          </a:xfrm>
          <a:prstGeom prst="rect">
            <a:avLst/>
          </a:prstGeom>
        </p:spPr>
      </p:pic>
      <p:sp>
        <p:nvSpPr>
          <p:cNvPr id="4" name="Rectangle 3">
            <a:extLst>
              <a:ext uri="{FF2B5EF4-FFF2-40B4-BE49-F238E27FC236}">
                <a16:creationId xmlns:a16="http://schemas.microsoft.com/office/drawing/2014/main" id="{E4A53034-FBBB-5D45-47D5-FFAA71BECB34}"/>
              </a:ext>
            </a:extLst>
          </p:cNvPr>
          <p:cNvSpPr/>
          <p:nvPr/>
        </p:nvSpPr>
        <p:spPr>
          <a:xfrm>
            <a:off x="0" y="1026000"/>
            <a:ext cx="540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299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52FF-3292-2650-AAA3-37B14E526E08}"/>
              </a:ext>
            </a:extLst>
          </p:cNvPr>
          <p:cNvSpPr>
            <a:spLocks noGrp="1"/>
          </p:cNvSpPr>
          <p:nvPr>
            <p:ph type="title"/>
          </p:nvPr>
        </p:nvSpPr>
        <p:spPr>
          <a:xfrm>
            <a:off x="0" y="-11017"/>
            <a:ext cx="9970265" cy="1080000"/>
          </a:xfrm>
        </p:spPr>
        <p:txBody>
          <a:bodyPr/>
          <a:lstStyle/>
          <a:p>
            <a:r>
              <a:rPr lang="en-GB" dirty="0"/>
              <a:t>How can we use long read data in the NHS?</a:t>
            </a:r>
          </a:p>
        </p:txBody>
      </p:sp>
      <p:sp>
        <p:nvSpPr>
          <p:cNvPr id="3" name="Content Placeholder 2">
            <a:extLst>
              <a:ext uri="{FF2B5EF4-FFF2-40B4-BE49-F238E27FC236}">
                <a16:creationId xmlns:a16="http://schemas.microsoft.com/office/drawing/2014/main" id="{DDF20223-09FB-B3F4-BF65-506401360F28}"/>
              </a:ext>
            </a:extLst>
          </p:cNvPr>
          <p:cNvSpPr>
            <a:spLocks noGrp="1"/>
          </p:cNvSpPr>
          <p:nvPr>
            <p:ph idx="1"/>
          </p:nvPr>
        </p:nvSpPr>
        <p:spPr>
          <a:xfrm>
            <a:off x="838200" y="1825625"/>
            <a:ext cx="6130159" cy="4351338"/>
          </a:xfrm>
        </p:spPr>
        <p:txBody>
          <a:bodyPr>
            <a:normAutofit fontScale="92500"/>
          </a:bodyPr>
          <a:lstStyle/>
          <a:p>
            <a:r>
              <a:rPr lang="en-GB" dirty="0"/>
              <a:t>Using ONT data, we can use the sequencing outputs to generate clinical reports for a full analysis of the patient. </a:t>
            </a:r>
          </a:p>
          <a:p>
            <a:r>
              <a:rPr lang="en-GB" dirty="0"/>
              <a:t>For example, the Personal Cancer Genome Reporter (PGCR) can give information into oncogenic mutations.</a:t>
            </a:r>
          </a:p>
          <a:p>
            <a:r>
              <a:rPr lang="en-GB" dirty="0"/>
              <a:t>Recently, I sequenced gDNA extracted from a desmoid tumour. Using PGCR, we were able to observe the key mutations the patient presented.</a:t>
            </a:r>
          </a:p>
          <a:p>
            <a:pPr marL="0" indent="0">
              <a:buNone/>
            </a:pPr>
            <a:endParaRPr lang="en-GB" dirty="0"/>
          </a:p>
        </p:txBody>
      </p:sp>
      <p:pic>
        <p:nvPicPr>
          <p:cNvPr id="4" name="Picture 3">
            <a:extLst>
              <a:ext uri="{FF2B5EF4-FFF2-40B4-BE49-F238E27FC236}">
                <a16:creationId xmlns:a16="http://schemas.microsoft.com/office/drawing/2014/main" id="{9A06B286-B5D7-A278-D9DB-AC240E4EC0E6}"/>
              </a:ext>
            </a:extLst>
          </p:cNvPr>
          <p:cNvPicPr>
            <a:picLocks noChangeAspect="1"/>
          </p:cNvPicPr>
          <p:nvPr/>
        </p:nvPicPr>
        <p:blipFill>
          <a:blip r:embed="rId3"/>
          <a:srcRect l="37407" t="65514" r="31575" b="26256"/>
          <a:stretch>
            <a:fillRect/>
          </a:stretch>
        </p:blipFill>
        <p:spPr>
          <a:xfrm>
            <a:off x="7181091" y="3090040"/>
            <a:ext cx="4718098" cy="704193"/>
          </a:xfrm>
          <a:prstGeom prst="rect">
            <a:avLst/>
          </a:prstGeom>
        </p:spPr>
      </p:pic>
      <p:pic>
        <p:nvPicPr>
          <p:cNvPr id="5" name="Picture 4">
            <a:extLst>
              <a:ext uri="{FF2B5EF4-FFF2-40B4-BE49-F238E27FC236}">
                <a16:creationId xmlns:a16="http://schemas.microsoft.com/office/drawing/2014/main" id="{91CA9807-E477-0C48-6DBA-D5316FF39F15}"/>
              </a:ext>
            </a:extLst>
          </p:cNvPr>
          <p:cNvPicPr>
            <a:picLocks noChangeAspect="1"/>
          </p:cNvPicPr>
          <p:nvPr/>
        </p:nvPicPr>
        <p:blipFill>
          <a:blip r:embed="rId4"/>
          <a:srcRect l="36852" t="40050" r="21852" b="41893"/>
          <a:stretch>
            <a:fillRect/>
          </a:stretch>
        </p:blipFill>
        <p:spPr>
          <a:xfrm>
            <a:off x="7178566" y="4134768"/>
            <a:ext cx="4742254" cy="1166397"/>
          </a:xfrm>
          <a:prstGeom prst="rect">
            <a:avLst/>
          </a:prstGeom>
        </p:spPr>
      </p:pic>
      <p:pic>
        <p:nvPicPr>
          <p:cNvPr id="7" name="Picture 6">
            <a:extLst>
              <a:ext uri="{FF2B5EF4-FFF2-40B4-BE49-F238E27FC236}">
                <a16:creationId xmlns:a16="http://schemas.microsoft.com/office/drawing/2014/main" id="{B4F658EA-F56F-250F-1FA7-3AEE346B8298}"/>
              </a:ext>
            </a:extLst>
          </p:cNvPr>
          <p:cNvPicPr>
            <a:picLocks noChangeAspect="1"/>
          </p:cNvPicPr>
          <p:nvPr/>
        </p:nvPicPr>
        <p:blipFill>
          <a:blip r:embed="rId5"/>
          <a:srcRect l="73965" t="26621" r="22328" b="66020"/>
          <a:stretch>
            <a:fillRect/>
          </a:stretch>
        </p:blipFill>
        <p:spPr>
          <a:xfrm>
            <a:off x="11126953" y="2166158"/>
            <a:ext cx="630516" cy="704194"/>
          </a:xfrm>
          <a:prstGeom prst="rect">
            <a:avLst/>
          </a:prstGeom>
        </p:spPr>
      </p:pic>
      <p:sp>
        <p:nvSpPr>
          <p:cNvPr id="6" name="Rectangle 5">
            <a:extLst>
              <a:ext uri="{FF2B5EF4-FFF2-40B4-BE49-F238E27FC236}">
                <a16:creationId xmlns:a16="http://schemas.microsoft.com/office/drawing/2014/main" id="{71790878-E739-FF08-4878-315C9934EB0E}"/>
              </a:ext>
            </a:extLst>
          </p:cNvPr>
          <p:cNvSpPr/>
          <p:nvPr/>
        </p:nvSpPr>
        <p:spPr>
          <a:xfrm>
            <a:off x="0" y="1026000"/>
            <a:ext cx="990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161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CD8A-FB3B-14AE-609C-EFDE8CC5EF25}"/>
              </a:ext>
            </a:extLst>
          </p:cNvPr>
          <p:cNvSpPr>
            <a:spLocks noGrp="1"/>
          </p:cNvSpPr>
          <p:nvPr>
            <p:ph type="title"/>
          </p:nvPr>
        </p:nvSpPr>
        <p:spPr>
          <a:xfrm>
            <a:off x="0" y="-2004"/>
            <a:ext cx="10515600" cy="1080000"/>
          </a:xfrm>
        </p:spPr>
        <p:txBody>
          <a:bodyPr/>
          <a:lstStyle/>
          <a:p>
            <a:r>
              <a:rPr lang="en-GB" dirty="0"/>
              <a:t>How can we use long read data in the NHS?</a:t>
            </a:r>
          </a:p>
        </p:txBody>
      </p:sp>
      <p:sp>
        <p:nvSpPr>
          <p:cNvPr id="3" name="Content Placeholder 2">
            <a:extLst>
              <a:ext uri="{FF2B5EF4-FFF2-40B4-BE49-F238E27FC236}">
                <a16:creationId xmlns:a16="http://schemas.microsoft.com/office/drawing/2014/main" id="{EB755EE3-EE78-5EBC-1792-C25454D2AF9E}"/>
              </a:ext>
            </a:extLst>
          </p:cNvPr>
          <p:cNvSpPr>
            <a:spLocks noGrp="1"/>
          </p:cNvSpPr>
          <p:nvPr>
            <p:ph idx="1"/>
          </p:nvPr>
        </p:nvSpPr>
        <p:spPr>
          <a:xfrm>
            <a:off x="838200" y="1825625"/>
            <a:ext cx="6466490" cy="4351338"/>
          </a:xfrm>
        </p:spPr>
        <p:txBody>
          <a:bodyPr>
            <a:normAutofit fontScale="92500" lnSpcReduction="10000"/>
          </a:bodyPr>
          <a:lstStyle/>
          <a:p>
            <a:r>
              <a:rPr lang="en-GB" sz="2400" dirty="0"/>
              <a:t>Brain tumours can take up to 6 weeks to be diagnosed in the standard NHS pathway.</a:t>
            </a:r>
          </a:p>
          <a:p>
            <a:r>
              <a:rPr lang="en-GB" sz="2400" dirty="0"/>
              <a:t>Different types of brain tumours have signature methylation patterns and using ONT we can use this as a method to classify patients.</a:t>
            </a:r>
          </a:p>
          <a:p>
            <a:r>
              <a:rPr lang="en-GB" sz="2400" dirty="0"/>
              <a:t>Data can be actively fed into a reporter (ROBIN) to begin to classify samples based on methylation results. </a:t>
            </a:r>
          </a:p>
          <a:p>
            <a:r>
              <a:rPr lang="en-GB" sz="2400" dirty="0"/>
              <a:t>Clinical evaluation initially classed this sample as a high-grade tumour, such as a glioblastoma. However, this was in fact an oligodendroglioma.  </a:t>
            </a:r>
          </a:p>
          <a:p>
            <a:r>
              <a:rPr lang="en-GB" sz="2400" dirty="0"/>
              <a:t>From surgery to result using ONT can take up to 72 hours.</a:t>
            </a:r>
          </a:p>
        </p:txBody>
      </p:sp>
      <p:pic>
        <p:nvPicPr>
          <p:cNvPr id="5" name="Picture 4">
            <a:extLst>
              <a:ext uri="{FF2B5EF4-FFF2-40B4-BE49-F238E27FC236}">
                <a16:creationId xmlns:a16="http://schemas.microsoft.com/office/drawing/2014/main" id="{D9821D9B-0ABE-CAB0-5127-A1588B305DCA}"/>
              </a:ext>
            </a:extLst>
          </p:cNvPr>
          <p:cNvPicPr>
            <a:picLocks noChangeAspect="1"/>
          </p:cNvPicPr>
          <p:nvPr/>
        </p:nvPicPr>
        <p:blipFill>
          <a:blip r:embed="rId3"/>
          <a:srcRect l="38793" t="42912" r="23793" b="33027"/>
          <a:stretch>
            <a:fillRect/>
          </a:stretch>
        </p:blipFill>
        <p:spPr>
          <a:xfrm>
            <a:off x="7483365" y="2055812"/>
            <a:ext cx="4561490" cy="1650125"/>
          </a:xfrm>
          <a:prstGeom prst="rect">
            <a:avLst/>
          </a:prstGeom>
        </p:spPr>
      </p:pic>
      <p:pic>
        <p:nvPicPr>
          <p:cNvPr id="10" name="Picture 9">
            <a:extLst>
              <a:ext uri="{FF2B5EF4-FFF2-40B4-BE49-F238E27FC236}">
                <a16:creationId xmlns:a16="http://schemas.microsoft.com/office/drawing/2014/main" id="{DA0E70DA-A143-09C8-B59C-650BE51396AC}"/>
              </a:ext>
            </a:extLst>
          </p:cNvPr>
          <p:cNvPicPr>
            <a:picLocks noChangeAspect="1"/>
          </p:cNvPicPr>
          <p:nvPr/>
        </p:nvPicPr>
        <p:blipFill>
          <a:blip r:embed="rId4"/>
          <a:srcRect l="72454" t="8430" r="22242" b="82631"/>
          <a:stretch>
            <a:fillRect/>
          </a:stretch>
        </p:blipFill>
        <p:spPr>
          <a:xfrm>
            <a:off x="11364367" y="1550622"/>
            <a:ext cx="680488" cy="645257"/>
          </a:xfrm>
          <a:prstGeom prst="rect">
            <a:avLst/>
          </a:prstGeom>
        </p:spPr>
      </p:pic>
      <p:pic>
        <p:nvPicPr>
          <p:cNvPr id="12" name="Picture 11">
            <a:extLst>
              <a:ext uri="{FF2B5EF4-FFF2-40B4-BE49-F238E27FC236}">
                <a16:creationId xmlns:a16="http://schemas.microsoft.com/office/drawing/2014/main" id="{653E98FF-202D-4210-FEFE-C3AFF523C680}"/>
              </a:ext>
            </a:extLst>
          </p:cNvPr>
          <p:cNvPicPr>
            <a:picLocks noChangeAspect="1"/>
          </p:cNvPicPr>
          <p:nvPr/>
        </p:nvPicPr>
        <p:blipFill>
          <a:blip r:embed="rId5"/>
          <a:srcRect l="39654" t="36551" r="22932" b="27663"/>
          <a:stretch>
            <a:fillRect/>
          </a:stretch>
        </p:blipFill>
        <p:spPr>
          <a:xfrm>
            <a:off x="7483365" y="3915048"/>
            <a:ext cx="4561490" cy="2454221"/>
          </a:xfrm>
          <a:prstGeom prst="rect">
            <a:avLst/>
          </a:prstGeom>
        </p:spPr>
      </p:pic>
      <p:sp>
        <p:nvSpPr>
          <p:cNvPr id="4" name="TextBox 3">
            <a:extLst>
              <a:ext uri="{FF2B5EF4-FFF2-40B4-BE49-F238E27FC236}">
                <a16:creationId xmlns:a16="http://schemas.microsoft.com/office/drawing/2014/main" id="{5AE1C154-DC58-4C04-E1B8-59F091DD912B}"/>
              </a:ext>
            </a:extLst>
          </p:cNvPr>
          <p:cNvSpPr txBox="1"/>
          <p:nvPr/>
        </p:nvSpPr>
        <p:spPr>
          <a:xfrm>
            <a:off x="8140313" y="6492875"/>
            <a:ext cx="4051687" cy="338554"/>
          </a:xfrm>
          <a:prstGeom prst="rect">
            <a:avLst/>
          </a:prstGeom>
          <a:noFill/>
        </p:spPr>
        <p:txBody>
          <a:bodyPr wrap="none" rtlCol="0">
            <a:spAutoFit/>
          </a:bodyPr>
          <a:lstStyle/>
          <a:p>
            <a:r>
              <a:rPr lang="en-GB" sz="1600" dirty="0"/>
              <a:t>Project led by Victoria Wykes / Vassili Crispi </a:t>
            </a:r>
          </a:p>
        </p:txBody>
      </p:sp>
      <p:sp>
        <p:nvSpPr>
          <p:cNvPr id="6" name="Rectangle 5">
            <a:extLst>
              <a:ext uri="{FF2B5EF4-FFF2-40B4-BE49-F238E27FC236}">
                <a16:creationId xmlns:a16="http://schemas.microsoft.com/office/drawing/2014/main" id="{8091E2A1-92A3-FAF1-5778-4B918390B4D8}"/>
              </a:ext>
            </a:extLst>
          </p:cNvPr>
          <p:cNvSpPr/>
          <p:nvPr/>
        </p:nvSpPr>
        <p:spPr>
          <a:xfrm>
            <a:off x="0" y="1026000"/>
            <a:ext cx="9900000" cy="108000"/>
          </a:xfrm>
          <a:prstGeom prst="rect">
            <a:avLst/>
          </a:prstGeom>
          <a:gradFill flip="none" rotWithShape="1">
            <a:gsLst>
              <a:gs pos="0">
                <a:schemeClr val="accent4">
                  <a:lumMod val="40000"/>
                  <a:lumOff val="60000"/>
                  <a:tint val="66000"/>
                  <a:satMod val="160000"/>
                </a:schemeClr>
              </a:gs>
              <a:gs pos="95000">
                <a:schemeClr val="accent4">
                  <a:lumMod val="40000"/>
                  <a:lumOff val="60000"/>
                  <a:tint val="44500"/>
                  <a:satMod val="160000"/>
                </a:schemeClr>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2702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10446</TotalTime>
  <Words>2282</Words>
  <Application>Microsoft Office PowerPoint</Application>
  <PresentationFormat>Widescreen</PresentationFormat>
  <Paragraphs>196</Paragraphs>
  <Slides>18</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Aptos Display</vt:lpstr>
      <vt:lpstr>Arial</vt:lpstr>
      <vt:lpstr>Office Theme</vt:lpstr>
      <vt:lpstr>There’s More to Nanopore</vt:lpstr>
      <vt:lpstr>What is nanopore sequencing?</vt:lpstr>
      <vt:lpstr>Scalability of ONT </vt:lpstr>
      <vt:lpstr>The perks on ONT</vt:lpstr>
      <vt:lpstr>What kind of information can you obtain?</vt:lpstr>
      <vt:lpstr>Types of ONT inputs</vt:lpstr>
      <vt:lpstr>Long read sequencing</vt:lpstr>
      <vt:lpstr>How can we use long read data in the NHS?</vt:lpstr>
      <vt:lpstr>How can we use long read data in the NHS?</vt:lpstr>
      <vt:lpstr>Types of ONT inputs</vt:lpstr>
      <vt:lpstr>Short fragmented DNA</vt:lpstr>
      <vt:lpstr>Uses of short reads in the clinical setting</vt:lpstr>
      <vt:lpstr>Use of ocular cfDNA to monitor retinoblastoma</vt:lpstr>
      <vt:lpstr>Types of ONT inputs</vt:lpstr>
      <vt:lpstr>Ultra high molecular weight DNA</vt:lpstr>
      <vt:lpstr>UHMW sequencing and RING20</vt:lpstr>
      <vt:lpstr>Hopefully, I have convinced you that…</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Luke Ames (Cancer and Genomic Sciences)</dc:creator>
  <cp:lastModifiedBy>Luke Ames (Cancer and Genomic Sciences)</cp:lastModifiedBy>
  <cp:revision>16</cp:revision>
  <dcterms:created xsi:type="dcterms:W3CDTF">2026-03-31T14:42:46Z</dcterms:created>
  <dcterms:modified xsi:type="dcterms:W3CDTF">2026-04-23T15:31:04Z</dcterms:modified>
</cp:coreProperties>
</file>